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73" r:id="rId13"/>
    <p:sldId id="267" r:id="rId14"/>
    <p:sldId id="268" r:id="rId15"/>
    <p:sldId id="269" r:id="rId16"/>
    <p:sldId id="270" r:id="rId17"/>
    <p:sldId id="293" r:id="rId18"/>
    <p:sldId id="271" r:id="rId19"/>
    <p:sldId id="274" r:id="rId20"/>
    <p:sldId id="272" r:id="rId21"/>
    <p:sldId id="275" r:id="rId22"/>
    <p:sldId id="276" r:id="rId23"/>
    <p:sldId id="292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94" r:id="rId33"/>
    <p:sldId id="295" r:id="rId34"/>
    <p:sldId id="296" r:id="rId35"/>
    <p:sldId id="300" r:id="rId36"/>
    <p:sldId id="297" r:id="rId37"/>
    <p:sldId id="298" r:id="rId38"/>
    <p:sldId id="299" r:id="rId39"/>
    <p:sldId id="285" r:id="rId40"/>
    <p:sldId id="286" r:id="rId41"/>
    <p:sldId id="290" r:id="rId42"/>
    <p:sldId id="287" r:id="rId43"/>
    <p:sldId id="291" r:id="rId44"/>
    <p:sldId id="288" r:id="rId45"/>
    <p:sldId id="289" r:id="rId4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5"/>
    <p:restoredTop sz="94694"/>
  </p:normalViewPr>
  <p:slideViewPr>
    <p:cSldViewPr snapToGrid="0" snapToObjects="1">
      <p:cViewPr varScale="1">
        <p:scale>
          <a:sx n="161" d="100"/>
          <a:sy n="161" d="100"/>
        </p:scale>
        <p:origin x="77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b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57200"/>
            <a:ext cx="4572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2416" y="576072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 dirty="0">
                <a:solidFill>
                  <a:srgbClr val="FAFAFC"/>
                </a:solidFill>
                <a:latin typeface="Inter"/>
              </a:rPr>
              <a:t>B I O W E A V 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54864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AFAFC"/>
                </a:solidFill>
                <a:latin typeface="Inter"/>
              </a:rPr>
              <a:t>Your biology deserves
better than a generic
supplement.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9184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1">
                <a:solidFill>
                  <a:srgbClr val="FAFAFC">
                    <a:alpha val="60000"/>
                  </a:srgbClr>
                </a:solidFill>
                <a:latin typeface="Source Serif 4 14pt"/>
              </a:rPr>
              <a:t>Individual biology, illuminated.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572000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FAFAFC">
                    <a:alpha val="30000"/>
                  </a:srgbClr>
                </a:solidFill>
                <a:latin typeface="Inter"/>
              </a:rPr>
              <a:t>April 2026  |  Confidential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48640" y="731520"/>
            <a:ext cx="38100" cy="338328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73152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OUR PURPOSE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6400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000" b="1" dirty="0">
                <a:solidFill>
                  <a:srgbClr val="232328"/>
                </a:solidFill>
                <a:latin typeface="Inter"/>
              </a:rPr>
              <a:t>Build </a:t>
            </a:r>
            <a:r>
              <a:rPr sz="2000" b="1" i="0" dirty="0">
                <a:solidFill>
                  <a:srgbClr val="232328"/>
                </a:solidFill>
                <a:latin typeface="Inter"/>
              </a:rPr>
              <a:t>medical-grade AI to </a:t>
            </a:r>
            <a:r>
              <a:rPr lang="en-AU" sz="2000" b="1" i="0" dirty="0">
                <a:solidFill>
                  <a:srgbClr val="232328"/>
                </a:solidFill>
                <a:latin typeface="Inter"/>
              </a:rPr>
              <a:t>power the most effective longevity system ever created for an individual.</a:t>
            </a:r>
            <a:endParaRPr sz="2000" b="1" i="0" dirty="0">
              <a:solidFill>
                <a:srgbClr val="232328"/>
              </a:solidFill>
              <a:latin typeface="In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2560320"/>
            <a:ext cx="64008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  <a:latin typeface="Source Serif 4 14pt"/>
              </a:rPr>
              <a:t>Bioweave is an AI Health OS — a system that takes your blood, DNA, and lifestyle data, and builds a personalised supplement formulation that adapts as your biology changes. No two formulations are alike, because no two biologies are.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WHY WE EXIST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774457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 dirty="0">
                <a:solidFill>
                  <a:srgbClr val="232328"/>
                </a:solidFill>
                <a:latin typeface="Inter"/>
              </a:rPr>
              <a:t>Thousands of compounds discovered over centuries.
Millions of peer-reviewed studies.
8 billion unique </a:t>
            </a:r>
            <a:r>
              <a:rPr sz="2200" b="1" i="0" dirty="0" err="1">
                <a:solidFill>
                  <a:srgbClr val="232328"/>
                </a:solidFill>
                <a:latin typeface="Inter"/>
              </a:rPr>
              <a:t>biologies</a:t>
            </a:r>
            <a:r>
              <a:rPr sz="2200" b="1" i="0" dirty="0">
                <a:solidFill>
                  <a:srgbClr val="232328"/>
                </a:solidFill>
                <a:latin typeface="Inter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6858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1" dirty="0">
                <a:solidFill>
                  <a:srgbClr val="555555"/>
                </a:solidFill>
                <a:latin typeface="Source Serif 4 14pt"/>
              </a:rPr>
              <a:t>Everyone has imperfect DNA and imperfect lifestyle factors. The science to address them exists — scattered across research papers, clinical trials, and centuries of </a:t>
            </a:r>
            <a:r>
              <a:rPr lang="en-AU" sz="1400" b="0" i="1" dirty="0">
                <a:solidFill>
                  <a:srgbClr val="555555"/>
                </a:solidFill>
                <a:latin typeface="Source Serif 4 14pt"/>
              </a:rPr>
              <a:t>discoveries</a:t>
            </a:r>
            <a:r>
              <a:rPr sz="1400" b="0" i="1" dirty="0">
                <a:solidFill>
                  <a:srgbClr val="555555"/>
                </a:solidFill>
                <a:latin typeface="Source Serif 4 14pt"/>
              </a:rPr>
              <a:t>.
But no system connects what science knows to what your body actually needs </a:t>
            </a:r>
            <a:br>
              <a:rPr lang="en-AU" sz="1400" b="0" i="1" dirty="0">
                <a:solidFill>
                  <a:srgbClr val="555555"/>
                </a:solidFill>
                <a:latin typeface="Source Serif 4 14pt"/>
              </a:rPr>
            </a:br>
            <a:r>
              <a:rPr sz="1400" b="0" i="1" dirty="0">
                <a:solidFill>
                  <a:srgbClr val="555555"/>
                </a:solidFill>
                <a:latin typeface="Source Serif 4 14pt"/>
              </a:rPr>
              <a:t>— until now.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48640" y="731520"/>
            <a:ext cx="38100" cy="347472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731520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CONTENTS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64008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200" b="1" i="0" dirty="0">
                <a:solidFill>
                  <a:srgbClr val="232328"/>
                </a:solidFill>
                <a:latin typeface="Inter"/>
              </a:rPr>
              <a:t>The </a:t>
            </a:r>
            <a:r>
              <a:rPr lang="en-AU" sz="2200" b="1" i="0" dirty="0" err="1">
                <a:solidFill>
                  <a:srgbClr val="232328"/>
                </a:solidFill>
                <a:latin typeface="Inter"/>
              </a:rPr>
              <a:t>Bioweave</a:t>
            </a:r>
            <a:r>
              <a:rPr lang="en-AU" sz="2200" b="1" i="0" dirty="0">
                <a:solidFill>
                  <a:srgbClr val="232328"/>
                </a:solidFill>
                <a:latin typeface="Inter"/>
              </a:rPr>
              <a:t> solution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5B72E8"/>
                </a:solidFill>
                <a:latin typeface="JetBrains Mono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737360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32328"/>
                </a:solidFill>
                <a:latin typeface="Inter"/>
              </a:rPr>
              <a:t>Why This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1938528"/>
            <a:ext cx="2743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999999"/>
                </a:solidFill>
                <a:latin typeface="Inter"/>
              </a:rPr>
              <a:t>The science and the story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377440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5B72E8"/>
                </a:solidFill>
                <a:latin typeface="JetBrains Mono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377440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32328"/>
                </a:solidFill>
                <a:latin typeface="Inter"/>
              </a:rPr>
              <a:t>The Business Opportunity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578608"/>
            <a:ext cx="2743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999999"/>
                </a:solidFill>
                <a:latin typeface="Inter"/>
              </a:rPr>
              <a:t>Market size and timing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017520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5B72E8"/>
                </a:solidFill>
                <a:latin typeface="JetBrains Mono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3017520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32328"/>
                </a:solidFill>
                <a:latin typeface="Inter"/>
              </a:rPr>
              <a:t>Our Solution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3218688"/>
            <a:ext cx="2743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999999"/>
                </a:solidFill>
                <a:latin typeface="Inter"/>
              </a:rPr>
              <a:t>The AI Health 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3657599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5B72E8"/>
                </a:solidFill>
                <a:latin typeface="JetBrains Mono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57599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32328"/>
                </a:solidFill>
                <a:latin typeface="Inter"/>
              </a:rPr>
              <a:t>The Brand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858767"/>
            <a:ext cx="2743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999999"/>
                </a:solidFill>
                <a:latin typeface="Inter"/>
              </a:rPr>
              <a:t>BioGlyph and product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0" y="1737360"/>
            <a:ext cx="6350" cy="256032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846320" y="1737360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5B72E8"/>
                </a:solidFill>
                <a:latin typeface="JetBrains Mono"/>
              </a:rPr>
              <a:t>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94960" y="1737360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32328"/>
                </a:solidFill>
                <a:latin typeface="Inter"/>
              </a:rPr>
              <a:t>Competitive Position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4960" y="1938528"/>
            <a:ext cx="2743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999999"/>
                </a:solidFill>
                <a:latin typeface="Inter"/>
              </a:rPr>
              <a:t>Why we win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46320" y="2377440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5B72E8"/>
                </a:solidFill>
                <a:latin typeface="JetBrains Mono"/>
              </a:rPr>
              <a:t>06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94960" y="2377440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32328"/>
                </a:solidFill>
                <a:latin typeface="Inter"/>
              </a:rPr>
              <a:t>Proof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94960" y="2578608"/>
            <a:ext cx="2743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999999"/>
                </a:solidFill>
                <a:latin typeface="Inter"/>
              </a:rPr>
              <a:t>What we've built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46320" y="3017520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5B72E8"/>
                </a:solidFill>
                <a:latin typeface="JetBrains Mono"/>
              </a:rPr>
              <a:t>07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94960" y="3017520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32328"/>
                </a:solidFill>
                <a:latin typeface="Inter"/>
              </a:rPr>
              <a:t>What's Next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94960" y="3218688"/>
            <a:ext cx="2743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999999"/>
                </a:solidFill>
                <a:latin typeface="Inter"/>
              </a:rPr>
              <a:t>Roadmap and ambition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SECTION 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371600" cy="635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232328"/>
                </a:solidFill>
                <a:latin typeface="Inter"/>
              </a:rPr>
              <a:t>Why This Matters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468880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  <a:latin typeface="Source Serif 4 14pt"/>
              </a:rPr>
              <a:t>The science, the story, and the scale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232328"/>
                </a:solidFill>
                <a:latin typeface="Inter"/>
              </a:rPr>
              <a:t>The numbers are clear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0" y="1371600"/>
            <a:ext cx="2468880" cy="2011680"/>
          </a:xfrm>
          <a:prstGeom prst="roundRect">
            <a:avLst>
              <a:gd name="adj" fmla="val 8000"/>
            </a:avLst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55080" y="1828800"/>
            <a:ext cx="20116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 i="0" dirty="0">
                <a:solidFill>
                  <a:srgbClr val="232328"/>
                </a:solidFill>
                <a:latin typeface="Inter"/>
              </a:rPr>
              <a:t>99.5%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5080" y="2468880"/>
            <a:ext cx="2011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 dirty="0">
                <a:solidFill>
                  <a:srgbClr val="555555"/>
                </a:solidFill>
                <a:latin typeface="Inter"/>
              </a:rPr>
              <a:t>carry at least one actionable
pharmacogenomic variant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5080" y="2971800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999999"/>
                </a:solidFill>
                <a:latin typeface="JetBrains Mono"/>
              </a:rPr>
              <a:t>Swen et al., The Lancet, 2023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1371600"/>
            <a:ext cx="2468880" cy="2011680"/>
          </a:xfrm>
          <a:prstGeom prst="roundRect">
            <a:avLst>
              <a:gd name="adj" fmla="val 8000"/>
            </a:avLst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1828800"/>
            <a:ext cx="20116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 i="0">
                <a:solidFill>
                  <a:srgbClr val="232328"/>
                </a:solidFill>
                <a:latin typeface="Inter"/>
              </a:rPr>
              <a:t>60%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2468880"/>
            <a:ext cx="201168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 dirty="0">
                <a:solidFill>
                  <a:srgbClr val="555555"/>
                </a:solidFill>
                <a:latin typeface="Inter"/>
              </a:rPr>
              <a:t>of Blueprint users</a:t>
            </a:r>
            <a:r>
              <a:rPr lang="en-AU" sz="1000" b="0" i="0" dirty="0">
                <a:solidFill>
                  <a:srgbClr val="555555"/>
                </a:solidFill>
                <a:latin typeface="Inter"/>
              </a:rPr>
              <a:t> </a:t>
            </a:r>
            <a:r>
              <a:rPr sz="1000" b="0" i="0" dirty="0">
                <a:solidFill>
                  <a:srgbClr val="555555"/>
                </a:solidFill>
                <a:latin typeface="Inter"/>
              </a:rPr>
              <a:t>experienced</a:t>
            </a:r>
            <a:r>
              <a:rPr lang="en-AU" sz="1000" b="0" i="0" dirty="0">
                <a:solidFill>
                  <a:srgbClr val="555555"/>
                </a:solidFill>
                <a:latin typeface="Inter"/>
              </a:rPr>
              <a:t> </a:t>
            </a:r>
            <a:r>
              <a:rPr sz="1000" b="0" i="0" dirty="0">
                <a:solidFill>
                  <a:srgbClr val="555555"/>
                </a:solidFill>
                <a:latin typeface="Inter"/>
              </a:rPr>
              <a:t>side effects </a:t>
            </a:r>
            <a:br>
              <a:rPr lang="en-AU" sz="1000" b="0" i="0" dirty="0">
                <a:solidFill>
                  <a:srgbClr val="555555"/>
                </a:solidFill>
                <a:latin typeface="Inter"/>
              </a:rPr>
            </a:br>
            <a:r>
              <a:rPr sz="1000" b="0" i="0" dirty="0">
                <a:solidFill>
                  <a:srgbClr val="555555"/>
                </a:solidFill>
                <a:latin typeface="Inter"/>
              </a:rPr>
              <a:t>in trials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2971800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999999"/>
                </a:solidFill>
                <a:latin typeface="JetBrains Mono"/>
              </a:rPr>
              <a:t>as reported, NYT 2024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37560" y="1371600"/>
            <a:ext cx="2468880" cy="2011680"/>
          </a:xfrm>
          <a:prstGeom prst="roundRect">
            <a:avLst>
              <a:gd name="adj" fmla="val 8000"/>
            </a:avLst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566160" y="1828800"/>
            <a:ext cx="20116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 i="0">
                <a:solidFill>
                  <a:srgbClr val="232328"/>
                </a:solidFill>
                <a:latin typeface="Inter"/>
              </a:rPr>
              <a:t>23,000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6160" y="2468880"/>
            <a:ext cx="2011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555555"/>
                </a:solidFill>
                <a:latin typeface="Inter"/>
              </a:rPr>
              <a:t>ER visits per year from
supplement reactions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66160" y="2971800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999999"/>
                </a:solidFill>
                <a:latin typeface="JetBrains Mono"/>
              </a:rPr>
              <a:t>NEJM 2015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48640" y="731520"/>
            <a:ext cx="38100" cy="338328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73152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THE INSIGHT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6400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 dirty="0">
                <a:solidFill>
                  <a:srgbClr val="232328"/>
                </a:solidFill>
                <a:latin typeface="Inter"/>
              </a:rPr>
              <a:t>Your DNA </a:t>
            </a:r>
            <a:r>
              <a:rPr lang="en-AU" sz="2000" b="1" i="0" dirty="0">
                <a:solidFill>
                  <a:srgbClr val="232328"/>
                </a:solidFill>
                <a:latin typeface="Inter"/>
              </a:rPr>
              <a:t>and biomarkers </a:t>
            </a:r>
            <a:r>
              <a:rPr sz="2000" b="1" i="0" dirty="0">
                <a:solidFill>
                  <a:srgbClr val="232328"/>
                </a:solidFill>
                <a:latin typeface="Inter"/>
              </a:rPr>
              <a:t>can determine which </a:t>
            </a:r>
            <a:r>
              <a:rPr lang="en-AU" sz="2000" b="1" i="0" dirty="0">
                <a:solidFill>
                  <a:srgbClr val="232328"/>
                </a:solidFill>
                <a:latin typeface="Inter"/>
              </a:rPr>
              <a:t>compounds </a:t>
            </a:r>
            <a:r>
              <a:rPr sz="2000" b="1" i="0" dirty="0">
                <a:solidFill>
                  <a:srgbClr val="232328"/>
                </a:solidFill>
                <a:latin typeface="Inter"/>
              </a:rPr>
              <a:t>help, harm, or do nothing.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94560"/>
            <a:ext cx="64008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  <a:latin typeface="Source Serif 4 14pt"/>
              </a:rPr>
              <a:t>Recent advances in nutrigenomics show that genetic variants in key metabolic pathways — MTHFR, COMT, VDR, CYP enzymes — determine how your body processes, absorbs, and utilises specific nutrients. A supplement that helps one person can be ineffective or harmful for another.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840480"/>
            <a:ext cx="6400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999999"/>
                </a:solidFill>
                <a:latin typeface="JetBrains Mono"/>
              </a:rPr>
              <a:t>Source: Livingstone et al., 2021; Nutrigenomics &amp; Personalised Nutrition, Annual Review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914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0" b="1" i="0">
                <a:solidFill>
                  <a:srgbClr val="5B72E8"/>
                </a:solidFill>
                <a:latin typeface="Source Serif 4 14pt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6858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200" b="0" i="1" dirty="0">
                <a:solidFill>
                  <a:srgbClr val="232328"/>
                </a:solidFill>
                <a:latin typeface="Source Serif 4 14pt"/>
              </a:rPr>
              <a:t>I harmed myself with 'the right' supplements. MTHFR + COMT variants that conflict — standard methyl-B12 triggered an arrhythmia. </a:t>
            </a:r>
            <a:r>
              <a:rPr lang="en-AU" sz="2200" b="0" i="1" dirty="0" err="1">
                <a:solidFill>
                  <a:srgbClr val="232328"/>
                </a:solidFill>
                <a:latin typeface="Source Serif 4 14pt"/>
              </a:rPr>
              <a:t>Overstacked</a:t>
            </a:r>
            <a:r>
              <a:rPr lang="en-AU" sz="2200" b="0" i="1" dirty="0">
                <a:solidFill>
                  <a:srgbClr val="232328"/>
                </a:solidFill>
                <a:latin typeface="Source Serif 4 14pt"/>
              </a:rPr>
              <a:t> GABA production created dizziness and derealisation.</a:t>
            </a:r>
            <a:endParaRPr sz="2200" b="0" i="1" dirty="0">
              <a:solidFill>
                <a:srgbClr val="232328"/>
              </a:solidFill>
              <a:latin typeface="Source Serif 4 14p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47472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Inter"/>
              </a:rPr>
              <a:t>David Trewern, Founder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WHO NEEDS CUSTOM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73152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 dirty="0">
                <a:solidFill>
                  <a:srgbClr val="232328"/>
                </a:solidFill>
                <a:latin typeface="Inter"/>
              </a:rPr>
              <a:t>Almost everyone</a:t>
            </a:r>
            <a:r>
              <a:rPr lang="en-AU" sz="2200" b="1" i="0" dirty="0">
                <a:solidFill>
                  <a:srgbClr val="232328"/>
                </a:solidFill>
                <a:latin typeface="Inter"/>
              </a:rPr>
              <a:t> needs a bespoke protocol</a:t>
            </a:r>
            <a:endParaRPr sz="2200" b="1" i="0" dirty="0">
              <a:solidFill>
                <a:srgbClr val="232328"/>
              </a:solidFill>
              <a:latin typeface="Inter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1828800" cy="2011680"/>
          </a:xfrm>
          <a:prstGeom prst="roundRect">
            <a:avLst>
              <a:gd name="adj" fmla="val 8000"/>
            </a:avLst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531620"/>
            <a:ext cx="12741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 dirty="0">
                <a:solidFill>
                  <a:srgbClr val="232328"/>
                </a:solidFill>
                <a:latin typeface="Inter"/>
              </a:rPr>
              <a:t>15-20%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6995" y="2629895"/>
            <a:ext cx="13716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 dirty="0">
                <a:solidFill>
                  <a:srgbClr val="555555"/>
                </a:solidFill>
                <a:latin typeface="Inter"/>
              </a:rPr>
              <a:t>Dangerous — standard</a:t>
            </a:r>
            <a:r>
              <a:rPr lang="en-AU" sz="1000" b="0" i="0" dirty="0">
                <a:solidFill>
                  <a:srgbClr val="555555"/>
                </a:solidFill>
                <a:latin typeface="Inter"/>
              </a:rPr>
              <a:t> </a:t>
            </a:r>
            <a:r>
              <a:rPr sz="1000" b="0" i="0" dirty="0">
                <a:solidFill>
                  <a:srgbClr val="555555"/>
                </a:solidFill>
                <a:latin typeface="Inter"/>
              </a:rPr>
              <a:t>stacks cause harm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78608" y="1371600"/>
            <a:ext cx="1828800" cy="2011680"/>
          </a:xfrm>
          <a:prstGeom prst="roundRect">
            <a:avLst>
              <a:gd name="adj" fmla="val 8000"/>
            </a:avLst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807208" y="1531620"/>
            <a:ext cx="1371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32328"/>
                </a:solidFill>
                <a:latin typeface="Inter"/>
              </a:rPr>
              <a:t>40-50%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07208" y="2629895"/>
            <a:ext cx="1371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 dirty="0">
                <a:solidFill>
                  <a:srgbClr val="555555"/>
                </a:solidFill>
                <a:latin typeface="Inter"/>
              </a:rPr>
              <a:t>Risky — wrong forms,</a:t>
            </a:r>
            <a:r>
              <a:rPr lang="en-AU" sz="1000" b="0" i="0" dirty="0">
                <a:solidFill>
                  <a:srgbClr val="555555"/>
                </a:solidFill>
                <a:latin typeface="Inter"/>
              </a:rPr>
              <a:t> </a:t>
            </a:r>
            <a:r>
              <a:rPr sz="1000" b="0" i="0" dirty="0">
                <a:solidFill>
                  <a:srgbClr val="555555"/>
                </a:solidFill>
                <a:latin typeface="Inter"/>
              </a:rPr>
              <a:t>potentially harmful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08576" y="1371600"/>
            <a:ext cx="1828800" cy="2011680"/>
          </a:xfrm>
          <a:prstGeom prst="roundRect">
            <a:avLst>
              <a:gd name="adj" fmla="val 8000"/>
            </a:avLst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837176" y="1531620"/>
            <a:ext cx="1371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32328"/>
                </a:solidFill>
                <a:latin typeface="Inter"/>
              </a:rPr>
              <a:t>25-30%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7176" y="2629895"/>
            <a:ext cx="1371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 dirty="0">
                <a:solidFill>
                  <a:srgbClr val="555555"/>
                </a:solidFill>
                <a:latin typeface="Inter"/>
              </a:rPr>
              <a:t>Wasteful — wrong forms,</a:t>
            </a:r>
            <a:r>
              <a:rPr lang="en-AU" sz="1000" b="0" i="0" dirty="0">
                <a:solidFill>
                  <a:srgbClr val="555555"/>
                </a:solidFill>
                <a:latin typeface="Inter"/>
              </a:rPr>
              <a:t> </a:t>
            </a:r>
            <a:r>
              <a:rPr sz="1000" b="0" i="0" dirty="0">
                <a:solidFill>
                  <a:srgbClr val="555555"/>
                </a:solidFill>
                <a:latin typeface="Inter"/>
              </a:rPr>
              <a:t>wasting money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38544" y="1371600"/>
            <a:ext cx="1828800" cy="2011680"/>
          </a:xfrm>
          <a:prstGeom prst="roundRect">
            <a:avLst>
              <a:gd name="adj" fmla="val 8000"/>
            </a:avLst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867144" y="1988820"/>
            <a:ext cx="1371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 dirty="0">
                <a:solidFill>
                  <a:srgbClr val="232328"/>
                </a:solidFill>
                <a:latin typeface="Inter"/>
              </a:rPr>
              <a:t>~3%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67144" y="2629895"/>
            <a:ext cx="1371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555555"/>
                </a:solidFill>
                <a:latin typeface="Inter"/>
              </a:rPr>
              <a:t>Standard OK —
the rarest group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SECTION 02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371600" cy="635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232328"/>
                </a:solidFill>
                <a:latin typeface="Inter"/>
              </a:rPr>
              <a:t>The Business Opportunity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468880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  <a:latin typeface="Source Serif 4 14pt"/>
              </a:rPr>
              <a:t>A $10B market with no personalised player</a:t>
            </a:r>
          </a:p>
        </p:txBody>
      </p:sp>
      <p:pic>
        <p:nvPicPr>
          <p:cNvPr id="7" name="Picture 6" descr="b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434840"/>
            <a:ext cx="320040" cy="3200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THE MARKET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232328"/>
                </a:solidFill>
                <a:latin typeface="Inter"/>
              </a:rPr>
              <a:t>$10B and growing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50800" cy="2194560"/>
          </a:xfrm>
          <a:prstGeom prst="rect">
            <a:avLst/>
          </a:prstGeom>
          <a:solidFill>
            <a:srgbClr val="F26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9440" y="1554480"/>
            <a:ext cx="2509520" cy="2194560"/>
          </a:xfrm>
          <a:prstGeom prst="roundRect">
            <a:avLst>
              <a:gd name="adj" fmla="val 6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21031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 dirty="0">
                <a:solidFill>
                  <a:srgbClr val="232328"/>
                </a:solidFill>
                <a:latin typeface="Inter"/>
              </a:rPr>
              <a:t>IM8 — $1</a:t>
            </a:r>
            <a:r>
              <a:rPr lang="en-AU" sz="1400" b="1" i="0" dirty="0">
                <a:solidFill>
                  <a:srgbClr val="232328"/>
                </a:solidFill>
                <a:latin typeface="Inter"/>
              </a:rPr>
              <a:t>00</a:t>
            </a:r>
            <a:r>
              <a:rPr sz="1400" b="1" i="0" dirty="0">
                <a:solidFill>
                  <a:srgbClr val="232328"/>
                </a:solidFill>
                <a:latin typeface="Inter"/>
              </a:rPr>
              <a:t>M </a:t>
            </a:r>
            <a:r>
              <a:rPr lang="en-AU" sz="1400" b="1" i="0" dirty="0">
                <a:solidFill>
                  <a:srgbClr val="232328"/>
                </a:solidFill>
                <a:latin typeface="Inter"/>
              </a:rPr>
              <a:t>ARR in 12 months </a:t>
            </a:r>
            <a:endParaRPr sz="1400" b="1" i="0" dirty="0">
              <a:solidFill>
                <a:srgbClr val="232328"/>
              </a:solidFill>
              <a:latin typeface="Inter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7240" y="2606041"/>
            <a:ext cx="2103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 dirty="0">
                <a:solidFill>
                  <a:srgbClr val="555555"/>
                </a:solidFill>
                <a:latin typeface="Source Serif 4 14pt"/>
              </a:rPr>
              <a:t>David Beckham-backed.
Celebrity-endorsed stacks.
One-size-fits-all formulations.
No </a:t>
            </a:r>
            <a:r>
              <a:rPr sz="1100" b="0" i="1" dirty="0" err="1">
                <a:solidFill>
                  <a:srgbClr val="555555"/>
                </a:solidFill>
                <a:latin typeface="Source Serif 4 14pt"/>
              </a:rPr>
              <a:t>personalisation</a:t>
            </a:r>
            <a:r>
              <a:rPr sz="1100" b="0" i="1" dirty="0">
                <a:solidFill>
                  <a:srgbClr val="555555"/>
                </a:solidFill>
                <a:latin typeface="Source Serif 4 14pt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83280" y="1554480"/>
            <a:ext cx="50800" cy="2194560"/>
          </a:xfrm>
          <a:prstGeom prst="rect">
            <a:avLst/>
          </a:prstGeom>
          <a:solidFill>
            <a:srgbClr val="D94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3434080" y="1554480"/>
            <a:ext cx="2509520" cy="2194560"/>
          </a:xfrm>
          <a:prstGeom prst="roundRect">
            <a:avLst>
              <a:gd name="adj" fmla="val 6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11880" y="1965960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32328"/>
                </a:solidFill>
                <a:latin typeface="Inter"/>
              </a:rPr>
              <a:t>Blueprint — $20M day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1880" y="2606041"/>
            <a:ext cx="2103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5555"/>
                </a:solidFill>
                <a:latin typeface="Source Serif 4 14pt"/>
              </a:rPr>
              <a:t>Bryan Johnson's protocol.
Sold out on launch.
His regimen, not yours.
No DNA integration.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554480"/>
            <a:ext cx="50800" cy="2194560"/>
          </a:xfrm>
          <a:prstGeom prst="rect">
            <a:avLst/>
          </a:prstGeom>
          <a:solidFill>
            <a:srgbClr val="F2A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268720" y="1554480"/>
            <a:ext cx="2509520" cy="2194560"/>
          </a:xfrm>
          <a:prstGeom prst="roundRect">
            <a:avLst>
              <a:gd name="adj" fmla="val 6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46520" y="1965960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32328"/>
                </a:solidFill>
                <a:latin typeface="Inter"/>
              </a:rPr>
              <a:t>AgeMate — $1.1M/mo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2423160"/>
            <a:ext cx="2103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5555"/>
                </a:solidFill>
                <a:latin typeface="Source Serif 4 14pt"/>
              </a:rPr>
              <a:t>Generic longevity stack.
Subscription model.
Same formula for everyone.
No biomarker data.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02336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1">
                <a:solidFill>
                  <a:srgbClr val="232328"/>
                </a:solidFill>
                <a:latin typeface="Source Serif 4 14pt"/>
              </a:rPr>
              <a:t>All growing. None personalised.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ro_sli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FAFAFC">
                    <a:alpha val="60000"/>
                  </a:srgbClr>
                </a:solidFill>
                <a:latin typeface="JetBrains Mono"/>
              </a:rPr>
              <a:t>bioweave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745859"/>
            <a:ext cx="3009569" cy="461665"/>
          </a:xfrm>
          <a:prstGeom prst="rect">
            <a:avLst/>
          </a:prstGeom>
          <a:solidFill>
            <a:srgbClr val="000000">
              <a:alpha val="65882"/>
            </a:srgbClr>
          </a:solidFill>
        </p:spPr>
        <p:txBody>
          <a:bodyPr wrap="square">
            <a:spAutoFit/>
          </a:bodyPr>
          <a:lstStyle/>
          <a:p>
            <a:pPr algn="l"/>
            <a:r>
              <a:rPr sz="2400" b="1" i="0" dirty="0">
                <a:solidFill>
                  <a:srgbClr val="FAFAFC"/>
                </a:solidFill>
                <a:latin typeface="Inter"/>
              </a:rPr>
              <a:t>Samantha’s stack.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207524"/>
            <a:ext cx="1808922" cy="276999"/>
          </a:xfrm>
          <a:prstGeom prst="rect">
            <a:avLst/>
          </a:prstGeom>
          <a:solidFill>
            <a:srgbClr val="000000">
              <a:alpha val="65882"/>
            </a:srgbClr>
          </a:solidFill>
        </p:spPr>
        <p:txBody>
          <a:bodyPr wrap="square">
            <a:spAutoFit/>
          </a:bodyPr>
          <a:lstStyle/>
          <a:p>
            <a:pPr algn="l"/>
            <a:r>
              <a:rPr sz="1200" b="0" i="1" dirty="0">
                <a:solidFill>
                  <a:srgbClr val="FAFAFC">
                    <a:alpha val="60000"/>
                  </a:srgbClr>
                </a:solidFill>
                <a:latin typeface="Source Serif 4 14pt"/>
              </a:rPr>
              <a:t>(Not David Beckham’s.)</a:t>
            </a:r>
          </a:p>
        </p:txBody>
      </p:sp>
      <p:pic>
        <p:nvPicPr>
          <p:cNvPr id="7" name="Picture 6" descr="b_logo_white.png">
            <a:extLst>
              <a:ext uri="{FF2B5EF4-FFF2-40B4-BE49-F238E27FC236}">
                <a16:creationId xmlns:a16="http://schemas.microsoft.com/office/drawing/2014/main" id="{8C8D8193-0283-0CDA-D5FB-49701AEDA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0589" y="349624"/>
            <a:ext cx="457200" cy="457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8CFED5C-59FD-A1E6-F681-78B532648959}"/>
              </a:ext>
            </a:extLst>
          </p:cNvPr>
          <p:cNvSpPr txBox="1"/>
          <p:nvPr/>
        </p:nvSpPr>
        <p:spPr>
          <a:xfrm>
            <a:off x="7804365" y="468496"/>
            <a:ext cx="1156754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 dirty="0">
                <a:solidFill>
                  <a:srgbClr val="FAFAFC"/>
                </a:solidFill>
                <a:latin typeface="Inter"/>
              </a:rPr>
              <a:t>B I O W E A V 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48640" y="731520"/>
            <a:ext cx="38100" cy="347472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731520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OUR BELIEFS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232328"/>
                </a:solidFill>
                <a:latin typeface="Inter"/>
              </a:rPr>
              <a:t>What We Believe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357251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AU" sz="1100" b="0" i="0" dirty="0">
                <a:solidFill>
                  <a:srgbClr val="232328"/>
                </a:solidFill>
                <a:latin typeface="Inter"/>
              </a:rPr>
              <a:t>Science and data can now - and should drive   health decisions,</a:t>
            </a:r>
            <a:r>
              <a:rPr lang="en-AU" sz="1100" dirty="0">
                <a:solidFill>
                  <a:srgbClr val="232328"/>
                </a:solidFill>
                <a:latin typeface="Inter"/>
              </a:rPr>
              <a:t> </a:t>
            </a:r>
            <a:r>
              <a:rPr lang="en-AU" sz="1100" b="0" i="0" dirty="0">
                <a:solidFill>
                  <a:srgbClr val="232328"/>
                </a:solidFill>
                <a:latin typeface="Inter"/>
              </a:rPr>
              <a:t>not marketing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AU" sz="1100" dirty="0">
              <a:solidFill>
                <a:srgbClr val="232328"/>
              </a:solidFill>
              <a:latin typeface="Inter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100" b="0" i="0" dirty="0">
                <a:solidFill>
                  <a:srgbClr val="232328"/>
                </a:solidFill>
                <a:latin typeface="Inter"/>
              </a:rPr>
              <a:t>Your biology is unique — your supplements should be too</a:t>
            </a:r>
            <a:br>
              <a:rPr lang="en-AU" sz="1100" b="0" i="0" dirty="0">
                <a:solidFill>
                  <a:srgbClr val="232328"/>
                </a:solidFill>
                <a:latin typeface="Inter"/>
              </a:rPr>
            </a:br>
            <a:endParaRPr lang="en-AU" sz="1100" dirty="0">
              <a:solidFill>
                <a:srgbClr val="232328"/>
              </a:solidFill>
              <a:latin typeface="Inter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AU" sz="1100" b="0" i="0" dirty="0">
                <a:solidFill>
                  <a:srgbClr val="232328"/>
                </a:solidFill>
                <a:latin typeface="Inter"/>
              </a:rPr>
              <a:t>Less is more — if there is not reasonable evidence of beneficial outcomes, it’s not included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AU" sz="1100" dirty="0">
              <a:solidFill>
                <a:srgbClr val="232328"/>
              </a:solidFill>
              <a:latin typeface="Inter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100" b="0" i="0" dirty="0">
                <a:solidFill>
                  <a:srgbClr val="232328"/>
                </a:solidFill>
                <a:latin typeface="Inter"/>
              </a:rPr>
              <a:t>Transparency builds trust — every</a:t>
            </a:r>
            <a:r>
              <a:rPr lang="en-AU" sz="1100" dirty="0">
                <a:solidFill>
                  <a:srgbClr val="232328"/>
                </a:solidFill>
                <a:latin typeface="Inter"/>
              </a:rPr>
              <a:t> </a:t>
            </a:r>
            <a:r>
              <a:rPr sz="1100" b="0" i="0" dirty="0">
                <a:solidFill>
                  <a:srgbClr val="232328"/>
                </a:solidFill>
                <a:latin typeface="Inter"/>
              </a:rPr>
              <a:t>ingredient, every reason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0" y="1737360"/>
            <a:ext cx="6350" cy="22860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54880" y="1737360"/>
            <a:ext cx="3474720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100" b="0" i="0" dirty="0">
                <a:solidFill>
                  <a:srgbClr val="232328"/>
                </a:solidFill>
                <a:latin typeface="Inter"/>
              </a:rPr>
              <a:t>AI </a:t>
            </a:r>
            <a:r>
              <a:rPr lang="en-AU" sz="1100" b="0" i="0" dirty="0">
                <a:solidFill>
                  <a:srgbClr val="232328"/>
                </a:solidFill>
                <a:latin typeface="Inter"/>
              </a:rPr>
              <a:t>can connect data and patterns that humans can’t. Humans have accountability that AI doesn’t. We leverage both.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AU" sz="1100" dirty="0">
              <a:solidFill>
                <a:srgbClr val="232328"/>
              </a:solidFill>
              <a:latin typeface="Inter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AU" sz="1100" b="0" i="0" dirty="0">
                <a:solidFill>
                  <a:srgbClr val="232328"/>
                </a:solidFill>
                <a:latin typeface="Inter"/>
              </a:rPr>
              <a:t>AI technology will continue to evolve — </a:t>
            </a:r>
            <a:br>
              <a:rPr lang="en-AU" sz="1100" b="0" i="0" dirty="0">
                <a:solidFill>
                  <a:srgbClr val="232328"/>
                </a:solidFill>
                <a:latin typeface="Inter"/>
              </a:rPr>
            </a:br>
            <a:r>
              <a:rPr lang="en-AU" sz="1100" dirty="0">
                <a:solidFill>
                  <a:srgbClr val="232328"/>
                </a:solidFill>
                <a:latin typeface="Inter"/>
              </a:rPr>
              <a:t>making </a:t>
            </a:r>
            <a:r>
              <a:rPr lang="en-AU" sz="1100" b="0" i="0" dirty="0" err="1">
                <a:solidFill>
                  <a:srgbClr val="232328"/>
                </a:solidFill>
                <a:latin typeface="Inter"/>
              </a:rPr>
              <a:t>Bioweave</a:t>
            </a:r>
            <a:r>
              <a:rPr lang="en-AU" sz="1100" b="0" i="0" dirty="0">
                <a:solidFill>
                  <a:srgbClr val="232328"/>
                </a:solidFill>
                <a:latin typeface="Inter"/>
              </a:rPr>
              <a:t> architecture self-improving</a:t>
            </a:r>
            <a:endParaRPr lang="en-AU" sz="1100" dirty="0">
              <a:solidFill>
                <a:srgbClr val="232328"/>
              </a:solidFill>
              <a:latin typeface="Inter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AU" sz="1100" b="0" i="0" dirty="0">
              <a:solidFill>
                <a:srgbClr val="232328"/>
              </a:solidFill>
              <a:latin typeface="Inter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100" b="0" i="0" dirty="0">
                <a:solidFill>
                  <a:srgbClr val="232328"/>
                </a:solidFill>
                <a:latin typeface="Inter"/>
              </a:rPr>
              <a:t>Quarterly reformulation keeps pace</a:t>
            </a:r>
            <a:r>
              <a:rPr lang="en-AU" sz="1100" dirty="0">
                <a:solidFill>
                  <a:srgbClr val="232328"/>
                </a:solidFill>
                <a:latin typeface="Inter"/>
              </a:rPr>
              <a:t> </a:t>
            </a:r>
            <a:r>
              <a:rPr sz="1100" b="0" i="0" dirty="0">
                <a:solidFill>
                  <a:srgbClr val="232328"/>
                </a:solidFill>
                <a:latin typeface="Inter"/>
              </a:rPr>
              <a:t>with your changing biology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11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SECTION 03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371600" cy="635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232328"/>
                </a:solidFill>
                <a:latin typeface="Inter"/>
              </a:rPr>
              <a:t>Our Solution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468880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 dirty="0">
                <a:solidFill>
                  <a:srgbClr val="555555"/>
                </a:solidFill>
                <a:latin typeface="Source Serif 4 14pt"/>
              </a:rPr>
              <a:t>The AI Health OS</a:t>
            </a:r>
          </a:p>
        </p:txBody>
      </p:sp>
      <p:pic>
        <p:nvPicPr>
          <p:cNvPr id="7" name="Picture 6" descr="b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4617720"/>
            <a:ext cx="320040" cy="3200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41832" y="4688586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 dirty="0" err="1">
                <a:solidFill>
                  <a:srgbClr val="666666"/>
                </a:solidFill>
                <a:latin typeface="JetBrains Mono"/>
              </a:rPr>
              <a:t>bioweave</a:t>
            </a:r>
            <a:endParaRPr sz="700" b="0" i="0" dirty="0">
              <a:solidFill>
                <a:srgbClr val="666666"/>
              </a:solidFill>
              <a:latin typeface="JetBrains Mono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12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THE PLATFORM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232328"/>
                </a:solidFill>
                <a:latin typeface="Inter"/>
              </a:rPr>
              <a:t>The AI Health OS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828800"/>
            <a:ext cx="1097280" cy="3810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48640" y="1866900"/>
            <a:ext cx="1097280" cy="777240"/>
          </a:xfrm>
          <a:prstGeom prst="roundRect">
            <a:avLst>
              <a:gd name="adj" fmla="val 5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1938528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32328"/>
                </a:solidFill>
                <a:latin typeface="JetBrains Mono"/>
              </a:rPr>
              <a:t>TEST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120615"/>
            <a:ext cx="914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55555"/>
                </a:solidFill>
                <a:latin typeface="Inter"/>
              </a:rPr>
              <a:t>Blood, DNA,
lifestyle 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00784" y="2084832"/>
            <a:ext cx="146304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999999"/>
                </a:solidFill>
                <a:latin typeface="Inter"/>
              </a:rPr>
              <a:t>→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01952" y="1828800"/>
            <a:ext cx="1097280" cy="38100"/>
          </a:xfrm>
          <a:prstGeom prst="rect">
            <a:avLst/>
          </a:prstGeom>
          <a:solidFill>
            <a:srgbClr val="F26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1901952" y="1866900"/>
            <a:ext cx="1097280" cy="777240"/>
          </a:xfrm>
          <a:prstGeom prst="roundRect">
            <a:avLst>
              <a:gd name="adj" fmla="val 5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993392" y="1938528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32328"/>
                </a:solidFill>
                <a:latin typeface="JetBrains Mono"/>
              </a:rPr>
              <a:t>ANALYSE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93392" y="2120615"/>
            <a:ext cx="914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55555"/>
                </a:solidFill>
                <a:latin typeface="Inter"/>
              </a:rPr>
              <a:t>AI pattern
recognition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54096" y="2084832"/>
            <a:ext cx="146304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999999"/>
                </a:solidFill>
                <a:latin typeface="Inter"/>
              </a:rPr>
              <a:t>→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55264" y="1828800"/>
            <a:ext cx="1097280" cy="38100"/>
          </a:xfrm>
          <a:prstGeom prst="rect">
            <a:avLst/>
          </a:prstGeom>
          <a:solidFill>
            <a:srgbClr val="D94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3255264" y="1866900"/>
            <a:ext cx="1097280" cy="777240"/>
          </a:xfrm>
          <a:prstGeom prst="roundRect">
            <a:avLst>
              <a:gd name="adj" fmla="val 5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346704" y="1938528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 dirty="0">
                <a:solidFill>
                  <a:srgbClr val="232328"/>
                </a:solidFill>
                <a:latin typeface="JetBrains Mono"/>
              </a:rPr>
              <a:t>DECIDE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46704" y="2120615"/>
            <a:ext cx="914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 dirty="0" err="1">
                <a:solidFill>
                  <a:srgbClr val="555555"/>
                </a:solidFill>
                <a:latin typeface="Inter"/>
              </a:rPr>
              <a:t>Personalised</a:t>
            </a:r>
            <a:r>
              <a:rPr sz="900" b="0" i="0" dirty="0">
                <a:solidFill>
                  <a:srgbClr val="555555"/>
                </a:solidFill>
                <a:latin typeface="Inter"/>
              </a:rPr>
              <a:t>
formulation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07408" y="2084832"/>
            <a:ext cx="146304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999999"/>
                </a:solidFill>
                <a:latin typeface="Inter"/>
              </a:rPr>
              <a:t>→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08576" y="1828800"/>
            <a:ext cx="1097280" cy="38100"/>
          </a:xfrm>
          <a:prstGeom prst="rect">
            <a:avLst/>
          </a:prstGeom>
          <a:solidFill>
            <a:srgbClr val="2BBA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4608576" y="1866900"/>
            <a:ext cx="1097280" cy="777240"/>
          </a:xfrm>
          <a:prstGeom prst="roundRect">
            <a:avLst>
              <a:gd name="adj" fmla="val 5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700016" y="1938528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 dirty="0">
                <a:solidFill>
                  <a:srgbClr val="232328"/>
                </a:solidFill>
                <a:latin typeface="JetBrains Mono"/>
              </a:rPr>
              <a:t>EXECUTE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00016" y="2120615"/>
            <a:ext cx="9144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 dirty="0">
                <a:solidFill>
                  <a:srgbClr val="555555"/>
                </a:solidFill>
                <a:latin typeface="Inter"/>
              </a:rPr>
              <a:t>Custom sachet
manufacture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60720" y="2084832"/>
            <a:ext cx="146304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999999"/>
                </a:solidFill>
                <a:latin typeface="Inter"/>
              </a:rPr>
              <a:t>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61888" y="1828800"/>
            <a:ext cx="1097280" cy="38100"/>
          </a:xfrm>
          <a:prstGeom prst="rect">
            <a:avLst/>
          </a:prstGeom>
          <a:solidFill>
            <a:srgbClr val="F2A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5961888" y="1866900"/>
            <a:ext cx="1097280" cy="777240"/>
          </a:xfrm>
          <a:prstGeom prst="roundRect">
            <a:avLst>
              <a:gd name="adj" fmla="val 5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053328" y="1938528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32328"/>
                </a:solidFill>
                <a:latin typeface="JetBrains Mono"/>
              </a:rPr>
              <a:t>MEASURE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53328" y="2120615"/>
            <a:ext cx="914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55555"/>
                </a:solidFill>
                <a:latin typeface="Inter"/>
              </a:rPr>
              <a:t>Track biomarker
changes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14032" y="2084832"/>
            <a:ext cx="146304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999999"/>
                </a:solidFill>
                <a:latin typeface="Inter"/>
              </a:rPr>
              <a:t>→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315200" y="1828800"/>
            <a:ext cx="1097280" cy="38100"/>
          </a:xfrm>
          <a:prstGeom prst="rect">
            <a:avLst/>
          </a:prstGeom>
          <a:solidFill>
            <a:srgbClr val="34C7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7315200" y="1866900"/>
            <a:ext cx="1097280" cy="777240"/>
          </a:xfrm>
          <a:prstGeom prst="roundRect">
            <a:avLst>
              <a:gd name="adj" fmla="val 5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406640" y="1938528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32328"/>
                </a:solidFill>
                <a:latin typeface="JetBrains Mono"/>
              </a:rPr>
              <a:t>ADAPT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06640" y="2120615"/>
            <a:ext cx="914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55555"/>
                </a:solidFill>
                <a:latin typeface="Inter"/>
              </a:rPr>
              <a:t>Reformulate
quarterly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4119372"/>
            <a:ext cx="7315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1" dirty="0">
                <a:solidFill>
                  <a:srgbClr val="555555"/>
                </a:solidFill>
                <a:latin typeface="Source Serif 4 14pt"/>
              </a:rPr>
              <a:t>A continuous loop — not a one-time purchase. Your formulation evolves as your biology changes.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13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261F5C7-85D5-C702-EE05-13DBF9DDD555}"/>
              </a:ext>
            </a:extLst>
          </p:cNvPr>
          <p:cNvSpPr/>
          <p:nvPr/>
        </p:nvSpPr>
        <p:spPr>
          <a:xfrm>
            <a:off x="4608576" y="2956560"/>
            <a:ext cx="1097280" cy="38100"/>
          </a:xfrm>
          <a:prstGeom prst="rect">
            <a:avLst/>
          </a:prstGeom>
          <a:solidFill>
            <a:srgbClr val="2BBA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EE0D2E87-7468-2F1A-E784-60F4E73F23A4}"/>
              </a:ext>
            </a:extLst>
          </p:cNvPr>
          <p:cNvSpPr/>
          <p:nvPr/>
        </p:nvSpPr>
        <p:spPr>
          <a:xfrm>
            <a:off x="4608576" y="2994660"/>
            <a:ext cx="1097280" cy="777240"/>
          </a:xfrm>
          <a:prstGeom prst="roundRect">
            <a:avLst>
              <a:gd name="adj" fmla="val 5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3D379C2-1EC8-214F-769E-6E804DF7EB3F}"/>
              </a:ext>
            </a:extLst>
          </p:cNvPr>
          <p:cNvSpPr txBox="1"/>
          <p:nvPr/>
        </p:nvSpPr>
        <p:spPr>
          <a:xfrm>
            <a:off x="4700016" y="3066288"/>
            <a:ext cx="9144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800" b="1" dirty="0">
                <a:solidFill>
                  <a:srgbClr val="232328"/>
                </a:solidFill>
                <a:latin typeface="JetBrains Mono"/>
              </a:rPr>
              <a:t>PERSONAL APP</a:t>
            </a:r>
            <a:endParaRPr sz="800" b="1" i="0" dirty="0">
              <a:solidFill>
                <a:srgbClr val="232328"/>
              </a:solidFill>
              <a:latin typeface="JetBrains Mono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3A7F9EB-EC00-F18A-ABF3-11D570B4801D}"/>
              </a:ext>
            </a:extLst>
          </p:cNvPr>
          <p:cNvSpPr txBox="1"/>
          <p:nvPr/>
        </p:nvSpPr>
        <p:spPr>
          <a:xfrm>
            <a:off x="4700016" y="3272228"/>
            <a:ext cx="914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900" b="0" i="0" dirty="0">
                <a:solidFill>
                  <a:srgbClr val="555555"/>
                </a:solidFill>
                <a:latin typeface="Inter"/>
              </a:rPr>
              <a:t>Dashboard &amp;</a:t>
            </a:r>
            <a:br>
              <a:rPr lang="en-AU" sz="900" b="0" i="0" dirty="0">
                <a:solidFill>
                  <a:srgbClr val="555555"/>
                </a:solidFill>
                <a:latin typeface="Inter"/>
              </a:rPr>
            </a:br>
            <a:r>
              <a:rPr lang="en-AU" sz="900" b="0" i="0" dirty="0">
                <a:solidFill>
                  <a:srgbClr val="555555"/>
                </a:solidFill>
                <a:latin typeface="Inter"/>
              </a:rPr>
              <a:t>Chat</a:t>
            </a:r>
            <a:endParaRPr sz="900" b="0" i="0" dirty="0">
              <a:solidFill>
                <a:srgbClr val="555555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THE ENGINE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232328"/>
                </a:solidFill>
                <a:latin typeface="Inter"/>
              </a:rPr>
              <a:t>Scientific AI Engine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50800" cy="219456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9440" y="1554480"/>
            <a:ext cx="2509520" cy="2194560"/>
          </a:xfrm>
          <a:prstGeom prst="roundRect">
            <a:avLst>
              <a:gd name="adj" fmla="val 6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777240" y="1737360"/>
            <a:ext cx="73152" cy="73152"/>
          </a:xfrm>
          <a:prstGeom prst="ellipse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32328"/>
                </a:solidFill>
                <a:latin typeface="Inter"/>
              </a:rPr>
              <a:t>7 Specialist Agents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423160"/>
            <a:ext cx="2103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5555"/>
                </a:solidFill>
                <a:latin typeface="Source Serif 4 14pt"/>
              </a:rPr>
              <a:t>Each domain — heart, brain,
gut, hormones, fitness, genes,
mind — has a dedicated AI
agent with deep expertise.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83280" y="1554480"/>
            <a:ext cx="50800" cy="2194560"/>
          </a:xfrm>
          <a:prstGeom prst="rect">
            <a:avLst/>
          </a:prstGeom>
          <a:solidFill>
            <a:srgbClr val="F26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3434080" y="1554480"/>
            <a:ext cx="2509520" cy="2194560"/>
          </a:xfrm>
          <a:prstGeom prst="roundRect">
            <a:avLst>
              <a:gd name="adj" fmla="val 6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3611880" y="1737360"/>
            <a:ext cx="73152" cy="73152"/>
          </a:xfrm>
          <a:prstGeom prst="ellipse">
            <a:avLst/>
          </a:prstGeom>
          <a:solidFill>
            <a:srgbClr val="F26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11880" y="1965960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32328"/>
                </a:solidFill>
                <a:latin typeface="Inter"/>
              </a:rPr>
              <a:t>Synthesiser + Critic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1880" y="2423160"/>
            <a:ext cx="2103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5555"/>
                </a:solidFill>
                <a:latin typeface="Source Serif 4 14pt"/>
              </a:rPr>
              <a:t>A meta-agent combines
recommendations and a critic
agent challenges every choice
for safety and efficacy.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554480"/>
            <a:ext cx="50800" cy="2194560"/>
          </a:xfrm>
          <a:prstGeom prst="rect">
            <a:avLst/>
          </a:prstGeom>
          <a:solidFill>
            <a:srgbClr val="D94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268720" y="1554480"/>
            <a:ext cx="2509520" cy="2194560"/>
          </a:xfrm>
          <a:prstGeom prst="roundRect">
            <a:avLst>
              <a:gd name="adj" fmla="val 6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446520" y="1737360"/>
            <a:ext cx="73152" cy="73152"/>
          </a:xfrm>
          <a:prstGeom prst="ellipse">
            <a:avLst/>
          </a:prstGeom>
          <a:solidFill>
            <a:srgbClr val="D94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46520" y="1965960"/>
            <a:ext cx="21031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1400" b="1" dirty="0">
                <a:solidFill>
                  <a:srgbClr val="232328"/>
                </a:solidFill>
                <a:latin typeface="Inter"/>
              </a:rPr>
              <a:t>Multi-layer </a:t>
            </a:r>
            <a:r>
              <a:rPr sz="1400" b="1" i="0" dirty="0">
                <a:solidFill>
                  <a:srgbClr val="232328"/>
                </a:solidFill>
                <a:latin typeface="Inter"/>
              </a:rPr>
              <a:t>safety </a:t>
            </a:r>
            <a:r>
              <a:rPr lang="en-AU" sz="1400" b="1" i="0" dirty="0">
                <a:solidFill>
                  <a:srgbClr val="232328"/>
                </a:solidFill>
                <a:latin typeface="Inter"/>
              </a:rPr>
              <a:t>process</a:t>
            </a:r>
            <a:endParaRPr sz="1400" b="1" i="0" dirty="0">
              <a:solidFill>
                <a:srgbClr val="232328"/>
              </a:solidFill>
              <a:latin typeface="Int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46520" y="2423160"/>
            <a:ext cx="2103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5555"/>
                </a:solidFill>
                <a:latin typeface="Source Serif 4 14pt"/>
              </a:rPr>
              <a:t>Every formulation receives
a compound safety score.
Interaction checks, dose limits,
and contraindication flags.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14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2743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0" i="0">
                <a:solidFill>
                  <a:srgbClr val="5B72E8"/>
                </a:solidFill>
                <a:latin typeface="JetBrains Mono"/>
              </a:rPr>
              <a:t>SAFETY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"/>
            <a:ext cx="7772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 i="0">
                <a:solidFill>
                  <a:srgbClr val="232328"/>
                </a:solidFill>
                <a:latin typeface="Inter"/>
              </a:rPr>
              <a:t>Five safety layers. Every protocol passes all five.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0" i="1">
                <a:solidFill>
                  <a:srgbClr val="555555"/>
                </a:solidFill>
                <a:latin typeface="Source Serif 4 14pt"/>
              </a:rPr>
              <a:t>Already operational on founder data: 78 genetic variants, 186 biomarkers, 5 pharmacogenomic interaction groups detected.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463040"/>
            <a:ext cx="1554480" cy="25603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E0E0E0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1554480" cy="3810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1554480"/>
            <a:ext cx="365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 i="0">
                <a:solidFill>
                  <a:srgbClr val="5B72E8"/>
                </a:solidFill>
                <a:latin typeface="JetBrains Mono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74520"/>
            <a:ext cx="1371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 i="0">
                <a:solidFill>
                  <a:srgbClr val="232328"/>
                </a:solidFill>
                <a:latin typeface="Inter"/>
              </a:rPr>
              <a:t>Pharmacogenomic
Safety Index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240280"/>
            <a:ext cx="1371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00" b="0" i="0">
                <a:solidFill>
                  <a:srgbClr val="2BBAA8"/>
                </a:solidFill>
                <a:latin typeface="JetBrains Mono"/>
              </a:rPr>
              <a:t>✓ BUILT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468880"/>
            <a:ext cx="1371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00" b="0" i="0">
                <a:solidFill>
                  <a:srgbClr val="555555"/>
                </a:solidFill>
                <a:latin typeface="Inter"/>
              </a:rPr>
              <a:t>Deterministic gene-compound conflict detection. Caught MTHFR+COMT methylation paradox, iron overload risk (HFE carrier), and statin interaction warnings.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240280" y="1463040"/>
            <a:ext cx="1554480" cy="25603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E0E0E0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240280" y="1463040"/>
            <a:ext cx="1554480" cy="3810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331720" y="1554480"/>
            <a:ext cx="365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 i="0">
                <a:solidFill>
                  <a:srgbClr val="5B72E8"/>
                </a:solidFill>
                <a:latin typeface="JetBrains Mono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31720" y="1874520"/>
            <a:ext cx="1371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 i="0">
                <a:solidFill>
                  <a:srgbClr val="232328"/>
                </a:solidFill>
                <a:latin typeface="Inter"/>
              </a:rPr>
              <a:t>Confidence
Gating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31720" y="2240280"/>
            <a:ext cx="1371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00" b="0" i="0">
                <a:solidFill>
                  <a:srgbClr val="2BBAA8"/>
                </a:solidFill>
                <a:latin typeface="JetBrains Mono"/>
              </a:rPr>
              <a:t>✓ BUILT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31720" y="2468880"/>
            <a:ext cx="1371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00" b="0" i="0">
                <a:solidFill>
                  <a:srgbClr val="555555"/>
                </a:solidFill>
                <a:latin typeface="Inter"/>
              </a:rPr>
              <a:t>Every recommendation requires minimum 85% confidence from the AI Medical Board. Critic agent challenges every claim. Low-confidence items held for investigation.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931920" y="1463040"/>
            <a:ext cx="1554480" cy="25603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E0E0E0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931920" y="1463040"/>
            <a:ext cx="1554480" cy="3810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023360" y="1554480"/>
            <a:ext cx="365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 i="0">
                <a:solidFill>
                  <a:srgbClr val="5B72E8"/>
                </a:solidFill>
                <a:latin typeface="JetBrains Mono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1874520"/>
            <a:ext cx="1371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 i="0">
                <a:solidFill>
                  <a:srgbClr val="232328"/>
                </a:solidFill>
                <a:latin typeface="Inter"/>
              </a:rPr>
              <a:t>Evidence
Grounding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23360" y="2240280"/>
            <a:ext cx="1371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00" b="0" i="0">
                <a:solidFill>
                  <a:srgbClr val="2BBAA8"/>
                </a:solidFill>
                <a:latin typeface="JetBrains Mono"/>
              </a:rPr>
              <a:t>✓ BUILT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23360" y="2468880"/>
            <a:ext cx="1371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00" b="0" i="0">
                <a:solidFill>
                  <a:srgbClr val="555555"/>
                </a:solidFill>
                <a:latin typeface="Inter"/>
              </a:rPr>
              <a:t>Every compound mapped to peer-reviewed evidence. Grounding report flags knowledge gaps. Pending compounds not recommended until evidence threshold met.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23560" y="1463040"/>
            <a:ext cx="1554480" cy="25603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E0E0E0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623560" y="1463040"/>
            <a:ext cx="1554480" cy="3810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715000" y="1554480"/>
            <a:ext cx="365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 i="0">
                <a:solidFill>
                  <a:srgbClr val="5B72E8"/>
                </a:solidFill>
                <a:latin typeface="JetBrains Mono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15000" y="1874520"/>
            <a:ext cx="1371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 i="0">
                <a:solidFill>
                  <a:srgbClr val="232328"/>
                </a:solidFill>
                <a:latin typeface="Inter"/>
              </a:rPr>
              <a:t>Drug Interaction
Check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15000" y="2240280"/>
            <a:ext cx="1371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00" b="0" i="0">
                <a:solidFill>
                  <a:srgbClr val="2BBAA8"/>
                </a:solidFill>
                <a:latin typeface="JetBrains Mono"/>
              </a:rPr>
              <a:t>✓ BUILT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15000" y="2468880"/>
            <a:ext cx="1371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00" b="0" i="0">
                <a:solidFill>
                  <a:srgbClr val="555555"/>
                </a:solidFill>
                <a:latin typeface="Inter"/>
              </a:rPr>
              <a:t>Cross-references full stack against medications. Flagged Reaptan/ACE inhibitor interaction with potassium-sparing compounds in founder data.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15200" y="1463040"/>
            <a:ext cx="1554480" cy="256032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E0E0E0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315200" y="1463040"/>
            <a:ext cx="1554480" cy="38100"/>
          </a:xfrm>
          <a:prstGeom prst="rect">
            <a:avLst/>
          </a:prstGeom>
          <a:solidFill>
            <a:srgbClr val="F2A93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406640" y="1554480"/>
            <a:ext cx="365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 i="0">
                <a:solidFill>
                  <a:srgbClr val="5B72E8"/>
                </a:solidFill>
                <a:latin typeface="JetBrains Mono"/>
              </a:rPr>
              <a:t>05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06640" y="1874520"/>
            <a:ext cx="1371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1" i="0">
                <a:solidFill>
                  <a:srgbClr val="232328"/>
                </a:solidFill>
                <a:latin typeface="Inter"/>
              </a:rPr>
              <a:t>Pathway Load
Model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06640" y="2240280"/>
            <a:ext cx="1371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00" b="0" i="0">
                <a:solidFill>
                  <a:srgbClr val="F2A93B"/>
                </a:solidFill>
                <a:latin typeface="JetBrains Mono"/>
              </a:rPr>
              <a:t>DESIGNING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06640" y="2468880"/>
            <a:ext cx="1371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00" b="0" i="0">
                <a:solidFill>
                  <a:srgbClr val="555555"/>
                </a:solidFill>
                <a:latin typeface="Inter"/>
              </a:rPr>
              <a:t>Cumulative load modelling across biological pathways. Prevents over-stimulation from stacking. Our deepest technical moat — nobody else does this.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640" y="4754880"/>
            <a:ext cx="1371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0" i="0">
                <a:solidFill>
                  <a:srgbClr val="999999"/>
                </a:solidFill>
                <a:latin typeface="JetBrains Mono"/>
              </a:rPr>
              <a:t>bioweave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57600" y="4754880"/>
            <a:ext cx="1371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0" i="0">
                <a:solidFill>
                  <a:srgbClr val="999999"/>
                </a:solidFill>
                <a:latin typeface="JetBrains Mono"/>
              </a:rPr>
              <a:t>CONFIDENTIAL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914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0" b="1" i="0">
                <a:solidFill>
                  <a:srgbClr val="5B72E8"/>
                </a:solidFill>
                <a:latin typeface="Source Serif 4 14pt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68580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1">
                <a:solidFill>
                  <a:srgbClr val="232328"/>
                </a:solidFill>
                <a:latin typeface="Source Serif 4 14pt"/>
              </a:rPr>
              <a:t>Every formulation reviewed by a doctor
before you see it. Self-service speed.
Medical credibility. No booking. No friction.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47472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Inter"/>
              </a:rPr>
              <a:t>The Bioweave Promise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15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48640" y="731520"/>
            <a:ext cx="38100" cy="3383280"/>
          </a:xfrm>
          <a:prstGeom prst="rect">
            <a:avLst/>
          </a:prstGeom>
          <a:solidFill>
            <a:srgbClr val="2BBA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73152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2BBAA8"/>
                </a:solidFill>
                <a:latin typeface="JetBrains Mono"/>
              </a:rPr>
              <a:t>SIMPLICITY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232328"/>
                </a:solidFill>
                <a:latin typeface="Inter"/>
              </a:rPr>
              <a:t>Bryan Johnson takes 100+ pills.
We design the simplest possible protocol.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94560"/>
            <a:ext cx="64008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  <a:latin typeface="Source Serif 4 14pt"/>
              </a:rPr>
              <a:t>Our AI doesn't just pick the right compounds — it optimises for the fewest possible interventions that deliver the greatest impact. Combination forms, optimal timing, and smart co-factors mean fewer pills, better absorption, and a protocol you'll actually stick to.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48640" y="731520"/>
            <a:ext cx="38100" cy="3383280"/>
          </a:xfrm>
          <a:prstGeom prst="rect">
            <a:avLst/>
          </a:prstGeom>
          <a:solidFill>
            <a:srgbClr val="34C7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73152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34C759"/>
                </a:solidFill>
                <a:latin typeface="JetBrains Mono"/>
              </a:rPr>
              <a:t>A LIVING 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232328"/>
                </a:solidFill>
                <a:latin typeface="Inter"/>
              </a:rPr>
              <a:t>As AI evolves and new research is published,
your protocol evolves too.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94560"/>
            <a:ext cx="64008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  <a:latin typeface="Source Serif 4 14pt"/>
              </a:rPr>
              <a:t>Most supplement companies formulate once and sell forever. Bioweave reformulates quarterly — incorporating new biomarker data, emerging research, and improvements in AI reasoning. Your health isn't static. Your supplements shouldn't be either.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16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PRICING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7315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 dirty="0">
                <a:solidFill>
                  <a:srgbClr val="232328"/>
                </a:solidFill>
                <a:latin typeface="Inter"/>
              </a:rPr>
              <a:t>Only what </a:t>
            </a:r>
            <a:r>
              <a:rPr lang="en-AU" sz="2400" b="1" dirty="0">
                <a:solidFill>
                  <a:srgbClr val="232328"/>
                </a:solidFill>
                <a:latin typeface="Inter"/>
              </a:rPr>
              <a:t>benefits</a:t>
            </a:r>
            <a:r>
              <a:rPr sz="2400" b="1" i="0" dirty="0">
                <a:solidFill>
                  <a:srgbClr val="232328"/>
                </a:solidFill>
                <a:latin typeface="Inter"/>
              </a:rPr>
              <a:t>.</a:t>
            </a:r>
            <a:r>
              <a:rPr lang="en-AU" sz="2400" b="1" i="0" dirty="0">
                <a:solidFill>
                  <a:srgbClr val="232328"/>
                </a:solidFill>
                <a:latin typeface="Inter"/>
              </a:rPr>
              <a:t> </a:t>
            </a:r>
            <a:r>
              <a:rPr sz="2400" b="1" i="0" dirty="0">
                <a:solidFill>
                  <a:srgbClr val="232328"/>
                </a:solidFill>
                <a:latin typeface="Inter"/>
              </a:rPr>
              <a:t>Nothing </a:t>
            </a:r>
            <a:r>
              <a:rPr lang="en-AU" sz="2400" b="1" i="0" dirty="0">
                <a:solidFill>
                  <a:srgbClr val="232328"/>
                </a:solidFill>
                <a:latin typeface="Inter"/>
              </a:rPr>
              <a:t>that doesn’t</a:t>
            </a:r>
            <a:r>
              <a:rPr sz="2400" b="1" i="0" dirty="0">
                <a:solidFill>
                  <a:srgbClr val="232328"/>
                </a:solidFill>
                <a:latin typeface="Inter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687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 dirty="0">
                <a:solidFill>
                  <a:srgbClr val="555555"/>
                </a:solidFill>
                <a:latin typeface="Source Serif 4 14pt"/>
              </a:rPr>
              <a:t>Your price reflects your biology, not a fixed box. Two factors determine your protocol: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286000"/>
            <a:ext cx="2377440" cy="2011680"/>
          </a:xfrm>
          <a:prstGeom prst="roundRect">
            <a:avLst>
              <a:gd name="adj" fmla="val 6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48640" y="2286000"/>
            <a:ext cx="2377440" cy="5080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242316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32328"/>
                </a:solidFill>
                <a:latin typeface="Inter"/>
              </a:rPr>
              <a:t>Essential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743200"/>
            <a:ext cx="21031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 dirty="0">
                <a:solidFill>
                  <a:srgbClr val="555555"/>
                </a:solidFill>
                <a:latin typeface="Inter"/>
              </a:rPr>
              <a:t>High-confidence compounds only.</a:t>
            </a:r>
            <a:r>
              <a:rPr lang="en-AU" sz="1000" dirty="0">
                <a:solidFill>
                  <a:srgbClr val="555555"/>
                </a:solidFill>
                <a:latin typeface="Inter"/>
              </a:rPr>
              <a:t> </a:t>
            </a:r>
            <a:r>
              <a:rPr sz="1000" b="0" i="0" dirty="0">
                <a:solidFill>
                  <a:srgbClr val="555555"/>
                </a:solidFill>
                <a:latin typeface="Inter"/>
              </a:rPr>
              <a:t>The minimum
effective dose.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74904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5B72E8"/>
                </a:solidFill>
                <a:latin typeface="JetBrains Mono"/>
              </a:rPr>
              <a:t>From $89/mo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00400" y="2286000"/>
            <a:ext cx="2377440" cy="2011680"/>
          </a:xfrm>
          <a:prstGeom prst="roundRect">
            <a:avLst>
              <a:gd name="adj" fmla="val 6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200400" y="2286000"/>
            <a:ext cx="2377440" cy="5080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337560" y="242316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32328"/>
                </a:solidFill>
                <a:latin typeface="Inter"/>
              </a:rPr>
              <a:t>Optimised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37560" y="2743200"/>
            <a:ext cx="21031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 dirty="0">
                <a:solidFill>
                  <a:srgbClr val="555555"/>
                </a:solidFill>
                <a:latin typeface="Inter"/>
              </a:rPr>
              <a:t>High + moderate confidence.
Broader coverage</a:t>
            </a:r>
            <a:r>
              <a:rPr lang="en-AU" sz="1000" b="0" i="0" dirty="0">
                <a:solidFill>
                  <a:srgbClr val="555555"/>
                </a:solidFill>
                <a:latin typeface="Inter"/>
              </a:rPr>
              <a:t> </a:t>
            </a:r>
            <a:r>
              <a:rPr sz="1000" b="0" i="0" dirty="0">
                <a:solidFill>
                  <a:srgbClr val="555555"/>
                </a:solidFill>
                <a:latin typeface="Inter"/>
              </a:rPr>
              <a:t>for your biology.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37560" y="374904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5B72E8"/>
                </a:solidFill>
                <a:latin typeface="JetBrains Mono"/>
              </a:rPr>
              <a:t>From $149/mo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852160" y="2286000"/>
            <a:ext cx="2377440" cy="2011680"/>
          </a:xfrm>
          <a:prstGeom prst="roundRect">
            <a:avLst>
              <a:gd name="adj" fmla="val 6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852160" y="2286000"/>
            <a:ext cx="2377440" cy="5080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989320" y="242316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32328"/>
                </a:solidFill>
                <a:latin typeface="Inter"/>
              </a:rPr>
              <a:t>Maximum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89320" y="2743200"/>
            <a:ext cx="21031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 dirty="0">
                <a:solidFill>
                  <a:srgbClr val="555555"/>
                </a:solidFill>
                <a:latin typeface="Inter"/>
              </a:rPr>
              <a:t>Everything with positive expected</a:t>
            </a:r>
            <a:r>
              <a:rPr lang="en-AU" sz="1000" b="0" i="0" dirty="0">
                <a:solidFill>
                  <a:srgbClr val="555555"/>
                </a:solidFill>
                <a:latin typeface="Inter"/>
              </a:rPr>
              <a:t> </a:t>
            </a:r>
            <a:r>
              <a:rPr sz="1000" b="0" i="0" dirty="0">
                <a:solidFill>
                  <a:srgbClr val="555555"/>
                </a:solidFill>
                <a:latin typeface="Inter"/>
              </a:rPr>
              <a:t>value. Every</a:t>
            </a:r>
            <a:r>
              <a:rPr lang="en-AU" sz="1000" b="0" i="0" dirty="0">
                <a:solidFill>
                  <a:srgbClr val="555555"/>
                </a:solidFill>
                <a:latin typeface="Inter"/>
              </a:rPr>
              <a:t> </a:t>
            </a:r>
            <a:r>
              <a:rPr sz="1000" b="0" i="0" dirty="0">
                <a:solidFill>
                  <a:srgbClr val="555555"/>
                </a:solidFill>
                <a:latin typeface="Inter"/>
              </a:rPr>
              <a:t>edge your biology supports.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89320" y="3749040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5B72E8"/>
                </a:solidFill>
                <a:latin typeface="JetBrains Mono"/>
              </a:rPr>
              <a:t>From $199/mo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4434840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999999"/>
                </a:solidFill>
                <a:latin typeface="Inter"/>
              </a:rPr>
              <a:t>The AI recommends your tier. You decide how far to go. Nobody gets compounds that could harm them.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19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THE FORMULATION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73152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 dirty="0">
                <a:solidFill>
                  <a:srgbClr val="232328"/>
                </a:solidFill>
                <a:latin typeface="Inter"/>
              </a:rPr>
              <a:t>69 Compounds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50800" cy="219456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9440" y="1554480"/>
            <a:ext cx="2509520" cy="2194560"/>
          </a:xfrm>
          <a:prstGeom prst="roundRect">
            <a:avLst>
              <a:gd name="adj" fmla="val 6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777240" y="1737360"/>
            <a:ext cx="73152" cy="73152"/>
          </a:xfrm>
          <a:prstGeom prst="ellipse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32328"/>
                </a:solidFill>
                <a:latin typeface="Inter"/>
              </a:rPr>
              <a:t>26 Core Compounds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632975"/>
            <a:ext cx="21031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 dirty="0">
                <a:solidFill>
                  <a:srgbClr val="555555"/>
                </a:solidFill>
                <a:latin typeface="Source Serif 4 14pt"/>
              </a:rPr>
              <a:t>Foundation vitamins, minerals,</a:t>
            </a:r>
            <a:r>
              <a:rPr lang="en-AU" sz="1100" b="0" i="1" dirty="0">
                <a:solidFill>
                  <a:srgbClr val="555555"/>
                </a:solidFill>
                <a:latin typeface="Source Serif 4 14pt"/>
              </a:rPr>
              <a:t> </a:t>
            </a:r>
            <a:r>
              <a:rPr sz="1100" b="0" i="1" dirty="0">
                <a:solidFill>
                  <a:srgbClr val="555555"/>
                </a:solidFill>
                <a:latin typeface="Source Serif 4 14pt"/>
              </a:rPr>
              <a:t>and essential co-factors.</a:t>
            </a:r>
            <a:r>
              <a:rPr lang="en-AU" sz="1100" b="0" i="1" dirty="0">
                <a:solidFill>
                  <a:srgbClr val="555555"/>
                </a:solidFill>
                <a:latin typeface="Source Serif 4 14pt"/>
              </a:rPr>
              <a:t> </a:t>
            </a:r>
            <a:r>
              <a:rPr sz="1100" b="0" i="1" dirty="0">
                <a:solidFill>
                  <a:srgbClr val="555555"/>
                </a:solidFill>
                <a:latin typeface="Source Serif 4 14pt"/>
              </a:rPr>
              <a:t>The building blocks that</a:t>
            </a:r>
            <a:r>
              <a:rPr lang="en-AU" sz="1100" b="0" i="1" dirty="0">
                <a:solidFill>
                  <a:srgbClr val="555555"/>
                </a:solidFill>
                <a:latin typeface="Source Serif 4 14pt"/>
              </a:rPr>
              <a:t> </a:t>
            </a:r>
            <a:r>
              <a:rPr sz="1100" b="0" i="1" dirty="0">
                <a:solidFill>
                  <a:srgbClr val="555555"/>
                </a:solidFill>
                <a:latin typeface="Source Serif 4 14pt"/>
              </a:rPr>
              <a:t>nearly everyone needs.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83280" y="1554480"/>
            <a:ext cx="50800" cy="2194560"/>
          </a:xfrm>
          <a:prstGeom prst="rect">
            <a:avLst/>
          </a:prstGeom>
          <a:solidFill>
            <a:srgbClr val="F2A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3434080" y="1554480"/>
            <a:ext cx="2509520" cy="2194560"/>
          </a:xfrm>
          <a:prstGeom prst="roundRect">
            <a:avLst>
              <a:gd name="adj" fmla="val 6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3611880" y="1737360"/>
            <a:ext cx="73152" cy="73152"/>
          </a:xfrm>
          <a:prstGeom prst="ellipse">
            <a:avLst/>
          </a:prstGeom>
          <a:solidFill>
            <a:srgbClr val="F2A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11880" y="1965960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32328"/>
                </a:solidFill>
                <a:latin typeface="Inter"/>
              </a:rPr>
              <a:t>20 Targeted Compounds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1880" y="2632975"/>
            <a:ext cx="21031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 dirty="0">
                <a:solidFill>
                  <a:srgbClr val="555555"/>
                </a:solidFill>
                <a:latin typeface="Source Serif 4 14pt"/>
              </a:rPr>
              <a:t>Pathway-specific nutrients based</a:t>
            </a:r>
            <a:r>
              <a:rPr lang="en-AU" sz="1100" b="0" i="1" dirty="0">
                <a:solidFill>
                  <a:srgbClr val="555555"/>
                </a:solidFill>
                <a:latin typeface="Source Serif 4 14pt"/>
              </a:rPr>
              <a:t> </a:t>
            </a:r>
            <a:r>
              <a:rPr sz="1100" b="0" i="1" dirty="0">
                <a:solidFill>
                  <a:srgbClr val="555555"/>
                </a:solidFill>
                <a:latin typeface="Source Serif 4 14pt"/>
              </a:rPr>
              <a:t>on your genetic variants.
MTHFR, COMT, VDR, CYP —
your genes guide the selection.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554480"/>
            <a:ext cx="50800" cy="2194560"/>
          </a:xfrm>
          <a:prstGeom prst="rect">
            <a:avLst/>
          </a:prstGeom>
          <a:solidFill>
            <a:srgbClr val="D94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268720" y="1554480"/>
            <a:ext cx="2509520" cy="2194560"/>
          </a:xfrm>
          <a:prstGeom prst="roundRect">
            <a:avLst>
              <a:gd name="adj" fmla="val 6000"/>
            </a:avLst>
          </a:prstGeom>
          <a:solidFill>
            <a:srgbClr val="FAFAFC"/>
          </a:solidFill>
          <a:ln w="635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446520" y="1737360"/>
            <a:ext cx="73152" cy="73152"/>
          </a:xfrm>
          <a:prstGeom prst="ellipse">
            <a:avLst/>
          </a:prstGeom>
          <a:solidFill>
            <a:srgbClr val="D94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46520" y="1965960"/>
            <a:ext cx="2103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32328"/>
                </a:solidFill>
                <a:latin typeface="Inter"/>
              </a:rPr>
              <a:t>15 Specialised Compounds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2632975"/>
            <a:ext cx="2103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5555"/>
                </a:solidFill>
                <a:latin typeface="Source Serif 4 14pt"/>
              </a:rPr>
              <a:t>Advanced compounds for your
unique biomarker profile.
Nootropics, adaptogens,
and precision nutrients.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48640" y="731520"/>
            <a:ext cx="38100" cy="365760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731520"/>
            <a:ext cx="2743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0" i="0">
                <a:solidFill>
                  <a:srgbClr val="5B72E8"/>
                </a:solidFill>
                <a:latin typeface="JetBrains Mono"/>
              </a:rPr>
              <a:t>LONGEVITY SCIENCE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 i="0">
                <a:solidFill>
                  <a:srgbClr val="232328"/>
                </a:solidFill>
                <a:latin typeface="Inter"/>
              </a:rPr>
              <a:t>Targeting the hallmarks of aging — for YOUR biology.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00200"/>
            <a:ext cx="6400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0" i="1">
                <a:solidFill>
                  <a:srgbClr val="555555"/>
                </a:solidFill>
                <a:latin typeface="Source Serif 4 14pt"/>
              </a:rPr>
              <a:t>IM8 targets 12 hallmarks with one formula for everyone. Bioweave identifies which hallmarks YOUR biology prioritises.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286000"/>
            <a:ext cx="2468880" cy="1645920"/>
          </a:xfrm>
          <a:prstGeom prst="roundRect">
            <a:avLst/>
          </a:prstGeom>
          <a:solidFill>
            <a:srgbClr val="E6E4E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22960" y="2286000"/>
            <a:ext cx="2468880" cy="3810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2423160"/>
            <a:ext cx="2194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 i="0">
                <a:solidFill>
                  <a:srgbClr val="232328"/>
                </a:solidFill>
                <a:latin typeface="Inter"/>
              </a:rPr>
              <a:t>Identify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697480"/>
            <a:ext cx="21945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55555"/>
                </a:solidFill>
                <a:latin typeface="Inter"/>
              </a:rPr>
              <a:t>Your blood work and DNA reveal which hallmarks of aging are most active in YOUR biology. Not everyone ages the same way.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66160" y="2286000"/>
            <a:ext cx="2468880" cy="1645920"/>
          </a:xfrm>
          <a:prstGeom prst="roundRect">
            <a:avLst/>
          </a:prstGeom>
          <a:solidFill>
            <a:srgbClr val="E6E4E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566160" y="2286000"/>
            <a:ext cx="2468880" cy="38100"/>
          </a:xfrm>
          <a:prstGeom prst="rect">
            <a:avLst/>
          </a:prstGeom>
          <a:solidFill>
            <a:srgbClr val="2BBAA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703320" y="2423160"/>
            <a:ext cx="2194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 i="0">
                <a:solidFill>
                  <a:srgbClr val="232328"/>
                </a:solidFill>
                <a:latin typeface="Inter"/>
              </a:rPr>
              <a:t>Target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3320" y="2697480"/>
            <a:ext cx="21945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55555"/>
                </a:solidFill>
                <a:latin typeface="Inter"/>
              </a:rPr>
              <a:t>We select compounds with evidence for YOUR priority hallmarks — from NAD+ precursors to senolytics to autophagy inducers.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2286000"/>
            <a:ext cx="2468880" cy="1645920"/>
          </a:xfrm>
          <a:prstGeom prst="roundRect">
            <a:avLst/>
          </a:prstGeom>
          <a:solidFill>
            <a:srgbClr val="E6E4E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309360" y="2286000"/>
            <a:ext cx="2468880" cy="38100"/>
          </a:xfrm>
          <a:prstGeom prst="rect">
            <a:avLst/>
          </a:prstGeom>
          <a:solidFill>
            <a:srgbClr val="F2A93B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46520" y="2423160"/>
            <a:ext cx="2194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 i="0">
                <a:solidFill>
                  <a:srgbClr val="232328"/>
                </a:solidFill>
                <a:latin typeface="Inter"/>
              </a:rPr>
              <a:t>Evolve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6520" y="2697480"/>
            <a:ext cx="21945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55555"/>
                </a:solidFill>
                <a:latin typeface="Inter"/>
              </a:rPr>
              <a:t>Retest every cycle. As your biology improves, the protocol shifts. Longevity is a moving target — your stack moves with it.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4114800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0" i="0">
                <a:solidFill>
                  <a:srgbClr val="999999"/>
                </a:solidFill>
                <a:latin typeface="Inter"/>
              </a:rPr>
              <a:t>Compounds include: NMN, spermidine, fisetin, urolithin A, CoQ10, omega-3, curcumin — selected based on YOUR hallmark profile.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754880"/>
            <a:ext cx="1371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0" i="0">
                <a:solidFill>
                  <a:srgbClr val="999999"/>
                </a:solidFill>
                <a:latin typeface="JetBrains Mono"/>
              </a:rPr>
              <a:t>bioweave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7600" y="4754880"/>
            <a:ext cx="1371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0" i="0">
                <a:solidFill>
                  <a:srgbClr val="999999"/>
                </a:solidFill>
                <a:latin typeface="JetBrains Mono"/>
              </a:rPr>
              <a:t>CONFIDENTIAL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SECTION 04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371600" cy="635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400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400" b="1" i="0" dirty="0" err="1">
                <a:solidFill>
                  <a:srgbClr val="232328"/>
                </a:solidFill>
                <a:latin typeface="Inter"/>
              </a:rPr>
              <a:t>Bioglyph</a:t>
            </a:r>
            <a:endParaRPr sz="2400" b="1" i="0" dirty="0">
              <a:solidFill>
                <a:srgbClr val="232328"/>
              </a:solidFill>
              <a:latin typeface="In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" y="2468880"/>
            <a:ext cx="64008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1300" b="0" i="1" dirty="0">
                <a:solidFill>
                  <a:srgbClr val="555555"/>
                </a:solidFill>
                <a:latin typeface="Source Serif 4 14pt"/>
              </a:rPr>
              <a:t>Your </a:t>
            </a:r>
            <a:r>
              <a:rPr sz="1300" b="0" i="1" dirty="0">
                <a:solidFill>
                  <a:srgbClr val="555555"/>
                </a:solidFill>
                <a:latin typeface="Source Serif 4 14pt"/>
              </a:rPr>
              <a:t>biology, </a:t>
            </a:r>
            <a:r>
              <a:rPr sz="1300" b="0" i="1" dirty="0" err="1">
                <a:solidFill>
                  <a:srgbClr val="555555"/>
                </a:solidFill>
                <a:latin typeface="Source Serif 4 14pt"/>
              </a:rPr>
              <a:t>visualised</a:t>
            </a:r>
            <a:endParaRPr sz="1300" b="0" i="1" dirty="0">
              <a:solidFill>
                <a:srgbClr val="555555"/>
              </a:solidFill>
              <a:latin typeface="Source Serif 4 14pt"/>
            </a:endParaRPr>
          </a:p>
        </p:txBody>
      </p:sp>
      <p:pic>
        <p:nvPicPr>
          <p:cNvPr id="7" name="Picture 6" descr="b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434840"/>
            <a:ext cx="320040" cy="3200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21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gen_davi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172" y="1422850"/>
            <a:ext cx="2560320" cy="2560320"/>
          </a:xfrm>
          <a:prstGeom prst="rect">
            <a:avLst/>
          </a:prstGeom>
        </p:spPr>
      </p:pic>
      <p:pic>
        <p:nvPicPr>
          <p:cNvPr id="4" name="Picture 3" descr="glyph_david_transparent_6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457" y="1401078"/>
            <a:ext cx="2391991" cy="23919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64346" y="73152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 dirty="0">
                <a:solidFill>
                  <a:srgbClr val="5B72E8"/>
                </a:solidFill>
                <a:latin typeface="JetBrains Mono"/>
              </a:rPr>
              <a:t>BIOGLYPH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64346" y="1126583"/>
            <a:ext cx="3657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 dirty="0">
                <a:solidFill>
                  <a:srgbClr val="232328"/>
                </a:solidFill>
                <a:latin typeface="Inter"/>
              </a:rPr>
              <a:t>Your biology,</a:t>
            </a:r>
            <a:r>
              <a:rPr lang="en-AU" sz="2000" b="1" i="0" dirty="0">
                <a:solidFill>
                  <a:srgbClr val="232328"/>
                </a:solidFill>
                <a:latin typeface="Inter"/>
              </a:rPr>
              <a:t> </a:t>
            </a:r>
            <a:r>
              <a:rPr sz="2000" b="1" i="0" dirty="0">
                <a:solidFill>
                  <a:srgbClr val="232328"/>
                </a:solidFill>
                <a:latin typeface="Inter"/>
              </a:rPr>
              <a:t>illuminated.</a:t>
            </a:r>
          </a:p>
        </p:txBody>
      </p:sp>
      <p:sp>
        <p:nvSpPr>
          <p:cNvPr id="8" name="Oval 7"/>
          <p:cNvSpPr/>
          <p:nvPr/>
        </p:nvSpPr>
        <p:spPr>
          <a:xfrm>
            <a:off x="7679805" y="1759928"/>
            <a:ext cx="84282" cy="84282"/>
          </a:xfrm>
          <a:prstGeom prst="ellipse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7685409" y="2100940"/>
            <a:ext cx="84282" cy="84282"/>
          </a:xfrm>
          <a:prstGeom prst="ellipse">
            <a:avLst/>
          </a:prstGeom>
          <a:solidFill>
            <a:srgbClr val="F26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672562" y="2448236"/>
            <a:ext cx="84282" cy="84282"/>
          </a:xfrm>
          <a:prstGeom prst="ellipse">
            <a:avLst/>
          </a:prstGeom>
          <a:solidFill>
            <a:srgbClr val="D94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692100" y="2788716"/>
            <a:ext cx="84282" cy="84282"/>
          </a:xfrm>
          <a:prstGeom prst="ellipse">
            <a:avLst/>
          </a:prstGeom>
          <a:solidFill>
            <a:srgbClr val="2BBA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7690476" y="3129800"/>
            <a:ext cx="84282" cy="84282"/>
          </a:xfrm>
          <a:prstGeom prst="ellipse">
            <a:avLst/>
          </a:prstGeom>
          <a:solidFill>
            <a:srgbClr val="E54D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7686383" y="3470280"/>
            <a:ext cx="84282" cy="84282"/>
          </a:xfrm>
          <a:prstGeom prst="ellipse">
            <a:avLst/>
          </a:prstGeom>
          <a:solidFill>
            <a:srgbClr val="34C7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7707680" y="3818683"/>
            <a:ext cx="84282" cy="84282"/>
          </a:xfrm>
          <a:prstGeom prst="ellipse">
            <a:avLst/>
          </a:prstGeom>
          <a:solidFill>
            <a:srgbClr val="F2A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567958" y="1865280"/>
            <a:ext cx="427906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" b="0" i="0" dirty="0">
                <a:solidFill>
                  <a:srgbClr val="999999"/>
                </a:solidFill>
                <a:latin typeface="JetBrains Mono"/>
              </a:rPr>
              <a:t>Genes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78731" y="2206292"/>
            <a:ext cx="434671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" b="0" i="0" dirty="0">
                <a:solidFill>
                  <a:srgbClr val="999999"/>
                </a:solidFill>
                <a:latin typeface="JetBrains Mono"/>
              </a:rPr>
              <a:t>Heart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73836" y="2553588"/>
            <a:ext cx="579286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" b="0" i="0" dirty="0">
                <a:solidFill>
                  <a:srgbClr val="999999"/>
                </a:solidFill>
                <a:latin typeface="JetBrains Mono"/>
              </a:rPr>
              <a:t>Hormones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77470" y="2894068"/>
            <a:ext cx="540751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" b="0" i="0" dirty="0">
                <a:solidFill>
                  <a:srgbClr val="999999"/>
                </a:solidFill>
                <a:latin typeface="JetBrains Mono"/>
              </a:rPr>
              <a:t>Fitness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04285" y="3298760"/>
            <a:ext cx="540751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" b="0" i="0" dirty="0">
                <a:solidFill>
                  <a:srgbClr val="999999"/>
                </a:solidFill>
                <a:latin typeface="JetBrains Mono"/>
              </a:rPr>
              <a:t>Mind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04286" y="3639240"/>
            <a:ext cx="498156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" b="0" i="0">
                <a:solidFill>
                  <a:srgbClr val="999999"/>
                </a:solidFill>
                <a:latin typeface="JetBrains Mono"/>
              </a:rPr>
              <a:t>Gut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77470" y="3924035"/>
            <a:ext cx="44626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" b="0" i="0" dirty="0">
                <a:solidFill>
                  <a:srgbClr val="999999"/>
                </a:solidFill>
                <a:latin typeface="JetBrains Mono"/>
              </a:rPr>
              <a:t>Brain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95031" y="3626192"/>
            <a:ext cx="299284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 dirty="0">
                <a:solidFill>
                  <a:srgbClr val="555555"/>
                </a:solidFill>
                <a:latin typeface="Source Serif 4 14pt"/>
              </a:rPr>
              <a:t>A unique visual fingerprint generated from your biomarker and genetic data.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900" b="0" i="0" dirty="0">
                <a:solidFill>
                  <a:srgbClr val="5B72E8"/>
                </a:solidFill>
                <a:latin typeface="JetBrains Mono"/>
              </a:rPr>
              <a:t>EXAMPLE </a:t>
            </a:r>
            <a:r>
              <a:rPr lang="en-AU" sz="900" dirty="0">
                <a:solidFill>
                  <a:srgbClr val="5B72E8"/>
                </a:solidFill>
                <a:latin typeface="JetBrains Mono"/>
              </a:rPr>
              <a:t>BASIC </a:t>
            </a:r>
            <a:r>
              <a:rPr sz="900" b="0" i="0" dirty="0">
                <a:solidFill>
                  <a:srgbClr val="5B72E8"/>
                </a:solidFill>
                <a:latin typeface="JetBrains Mono"/>
              </a:rPr>
              <a:t>FORMULATION</a:t>
            </a:r>
          </a:p>
        </p:txBody>
      </p:sp>
      <p:pic>
        <p:nvPicPr>
          <p:cNvPr id="4" name="Picture 3" descr="glyph_david_transparent_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914400"/>
            <a:ext cx="1371600" cy="1371600"/>
          </a:xfrm>
          <a:prstGeom prst="rect">
            <a:avLst/>
          </a:prstGeom>
        </p:spPr>
      </p:pic>
      <p:pic>
        <p:nvPicPr>
          <p:cNvPr id="5" name="Picture 4" descr="gen_davi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0" y="2377440"/>
            <a:ext cx="731520" cy="731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74720" y="320040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232328"/>
                </a:solidFill>
                <a:latin typeface="Inter"/>
              </a:rPr>
              <a:t>David, 52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" y="914400"/>
            <a:ext cx="1645920" cy="978408"/>
          </a:xfrm>
          <a:prstGeom prst="roundRect">
            <a:avLst>
              <a:gd name="adj" fmla="val 5000"/>
            </a:avLst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7200" y="1005840"/>
            <a:ext cx="64008" cy="64008"/>
          </a:xfrm>
          <a:prstGeom prst="ellipse">
            <a:avLst/>
          </a:prstGeom>
          <a:solidFill>
            <a:srgbClr val="F26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960120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232328"/>
                </a:solidFill>
                <a:latin typeface="Inter"/>
              </a:rPr>
              <a:t>CoQ10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170432"/>
            <a:ext cx="914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B72E8"/>
                </a:solidFill>
                <a:latin typeface="JetBrains Mono"/>
              </a:rPr>
              <a:t>200mg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55555"/>
                </a:solidFill>
                <a:latin typeface="Inter"/>
              </a:rPr>
              <a:t>Mitochondrial heart energy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86000" y="1274318"/>
            <a:ext cx="1554480" cy="12700"/>
          </a:xfrm>
          <a:prstGeom prst="rect">
            <a:avLst/>
          </a:prstGeom>
          <a:solidFill>
            <a:srgbClr val="F26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365760" y="2071116"/>
            <a:ext cx="1645920" cy="978408"/>
          </a:xfrm>
          <a:prstGeom prst="roundRect">
            <a:avLst>
              <a:gd name="adj" fmla="val 5000"/>
            </a:avLst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57200" y="2162556"/>
            <a:ext cx="64008" cy="64008"/>
          </a:xfrm>
          <a:prstGeom prst="ellipse">
            <a:avLst/>
          </a:prstGeom>
          <a:solidFill>
            <a:srgbClr val="F26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66928" y="2116836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232328"/>
                </a:solidFill>
                <a:latin typeface="Inter"/>
              </a:rPr>
              <a:t>Omega-3 EPA/DHA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2500884"/>
            <a:ext cx="914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 dirty="0">
                <a:solidFill>
                  <a:srgbClr val="5B72E8"/>
                </a:solidFill>
                <a:latin typeface="JetBrains Mono"/>
              </a:rPr>
              <a:t>2000mg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2683764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 dirty="0">
                <a:solidFill>
                  <a:srgbClr val="555555"/>
                </a:solidFill>
                <a:latin typeface="Inter"/>
              </a:rPr>
              <a:t>Reduces LDL oxidation</a:t>
            </a:r>
          </a:p>
        </p:txBody>
      </p:sp>
      <p:sp>
        <p:nvSpPr>
          <p:cNvPr id="18" name="Rectangle 17"/>
          <p:cNvSpPr/>
          <p:nvPr/>
        </p:nvSpPr>
        <p:spPr>
          <a:xfrm rot="20472006">
            <a:off x="2127708" y="2018030"/>
            <a:ext cx="1554480" cy="12700"/>
          </a:xfrm>
          <a:prstGeom prst="rect">
            <a:avLst/>
          </a:prstGeom>
          <a:solidFill>
            <a:srgbClr val="F26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365760" y="3222244"/>
            <a:ext cx="1645920" cy="808228"/>
          </a:xfrm>
          <a:prstGeom prst="roundRect">
            <a:avLst>
              <a:gd name="adj" fmla="val 5000"/>
            </a:avLst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457200" y="3313684"/>
            <a:ext cx="64008" cy="64008"/>
          </a:xfrm>
          <a:prstGeom prst="ellipse">
            <a:avLst/>
          </a:prstGeom>
          <a:solidFill>
            <a:srgbClr val="F2A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66928" y="3267964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232328"/>
                </a:solidFill>
                <a:latin typeface="Inter"/>
              </a:rPr>
              <a:t>Vitamin D3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3478276"/>
            <a:ext cx="914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B72E8"/>
                </a:solidFill>
                <a:latin typeface="JetBrains Mono"/>
              </a:rPr>
              <a:t>4000IU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3661156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 dirty="0">
                <a:solidFill>
                  <a:srgbClr val="555555"/>
                </a:solidFill>
                <a:latin typeface="Inter"/>
              </a:rPr>
              <a:t>Hormonal balance</a:t>
            </a:r>
          </a:p>
        </p:txBody>
      </p:sp>
      <p:sp>
        <p:nvSpPr>
          <p:cNvPr id="24" name="Rectangle 23"/>
          <p:cNvSpPr/>
          <p:nvPr/>
        </p:nvSpPr>
        <p:spPr>
          <a:xfrm rot="19598202">
            <a:off x="2183149" y="2634888"/>
            <a:ext cx="1554480" cy="12700"/>
          </a:xfrm>
          <a:prstGeom prst="rect">
            <a:avLst/>
          </a:prstGeom>
          <a:solidFill>
            <a:srgbClr val="F2A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6400800" y="914400"/>
            <a:ext cx="1645920" cy="685800"/>
          </a:xfrm>
          <a:prstGeom prst="roundRect">
            <a:avLst>
              <a:gd name="adj" fmla="val 5000"/>
            </a:avLst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492240" y="1005840"/>
            <a:ext cx="64008" cy="64008"/>
          </a:xfrm>
          <a:prstGeom prst="ellipse">
            <a:avLst/>
          </a:prstGeom>
          <a:solidFill>
            <a:srgbClr val="2BBA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601968" y="960120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232328"/>
                </a:solidFill>
                <a:latin typeface="Inter"/>
              </a:rPr>
              <a:t>NAC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01968" y="1170432"/>
            <a:ext cx="914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B72E8"/>
                </a:solidFill>
                <a:latin typeface="JetBrains Mono"/>
              </a:rPr>
              <a:t>600mg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92240" y="1353312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55555"/>
                </a:solidFill>
                <a:latin typeface="Inter"/>
              </a:rPr>
              <a:t>Glutathione production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65192" y="1267968"/>
            <a:ext cx="1280160" cy="12700"/>
          </a:xfrm>
          <a:prstGeom prst="rect">
            <a:avLst/>
          </a:prstGeom>
          <a:solidFill>
            <a:srgbClr val="2BBA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6400800" y="1737360"/>
            <a:ext cx="1645920" cy="1014984"/>
          </a:xfrm>
          <a:prstGeom prst="roundRect">
            <a:avLst>
              <a:gd name="adj" fmla="val 5000"/>
            </a:avLst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6492240" y="1828800"/>
            <a:ext cx="64008" cy="64008"/>
          </a:xfrm>
          <a:prstGeom prst="ellipse">
            <a:avLst/>
          </a:prstGeom>
          <a:solidFill>
            <a:srgbClr val="E54D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601968" y="1783080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232328"/>
                </a:solidFill>
                <a:latin typeface="Inter"/>
              </a:rPr>
              <a:t>Mag Glycinate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1968" y="1993392"/>
            <a:ext cx="914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B72E8"/>
                </a:solidFill>
                <a:latin typeface="JetBrains Mono"/>
              </a:rPr>
              <a:t>400mg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92240" y="2176272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55555"/>
                </a:solidFill>
                <a:latin typeface="Inter"/>
              </a:rPr>
              <a:t>Sleep quality, COMT support</a:t>
            </a:r>
          </a:p>
        </p:txBody>
      </p:sp>
      <p:sp>
        <p:nvSpPr>
          <p:cNvPr id="36" name="Rectangle 35"/>
          <p:cNvSpPr/>
          <p:nvPr/>
        </p:nvSpPr>
        <p:spPr>
          <a:xfrm rot="850883">
            <a:off x="4965192" y="1873153"/>
            <a:ext cx="1280160" cy="12700"/>
          </a:xfrm>
          <a:prstGeom prst="rect">
            <a:avLst/>
          </a:prstGeom>
          <a:solidFill>
            <a:srgbClr val="E54D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6400800" y="2912364"/>
            <a:ext cx="1645920" cy="868680"/>
          </a:xfrm>
          <a:prstGeom prst="roundRect">
            <a:avLst>
              <a:gd name="adj" fmla="val 5000"/>
            </a:avLst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6492240" y="3003804"/>
            <a:ext cx="64008" cy="64008"/>
          </a:xfrm>
          <a:prstGeom prst="ellipse">
            <a:avLst/>
          </a:prstGeom>
          <a:solidFill>
            <a:srgbClr val="34C7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601968" y="2958084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232328"/>
                </a:solidFill>
                <a:latin typeface="Inter"/>
              </a:rPr>
              <a:t>L. helveticus R0052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92240" y="3351276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 dirty="0" err="1">
                <a:solidFill>
                  <a:srgbClr val="555555"/>
                </a:solidFill>
                <a:latin typeface="Inter"/>
              </a:rPr>
              <a:t>Psychobiotic</a:t>
            </a:r>
            <a:r>
              <a:rPr sz="800" b="0" i="0" dirty="0">
                <a:solidFill>
                  <a:srgbClr val="555555"/>
                </a:solidFill>
                <a:latin typeface="Inter"/>
              </a:rPr>
              <a:t>, GABA-boosting</a:t>
            </a:r>
          </a:p>
        </p:txBody>
      </p:sp>
      <p:sp>
        <p:nvSpPr>
          <p:cNvPr id="41" name="Rectangle 40"/>
          <p:cNvSpPr/>
          <p:nvPr/>
        </p:nvSpPr>
        <p:spPr>
          <a:xfrm rot="1907995">
            <a:off x="5027906" y="2562309"/>
            <a:ext cx="1280160" cy="12700"/>
          </a:xfrm>
          <a:prstGeom prst="rect">
            <a:avLst/>
          </a:prstGeom>
          <a:solidFill>
            <a:srgbClr val="34C7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23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48640" y="731520"/>
            <a:ext cx="38100" cy="3383280"/>
          </a:xfrm>
          <a:prstGeom prst="rect">
            <a:avLst/>
          </a:prstGeom>
          <a:solidFill>
            <a:srgbClr val="D94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73152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D94080"/>
                </a:solidFill>
                <a:latin typeface="JetBrains Mono"/>
              </a:rPr>
              <a:t>THE PRODUCT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4572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232328"/>
                </a:solidFill>
                <a:latin typeface="Inter"/>
              </a:rPr>
              <a:t>One sachet. Your biology.
Delivered monthly.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94560"/>
            <a:ext cx="3749040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 dirty="0">
                <a:solidFill>
                  <a:srgbClr val="555555"/>
                </a:solidFill>
                <a:latin typeface="Source Serif 4 14pt"/>
              </a:rPr>
              <a:t>Each sachet contains your </a:t>
            </a:r>
            <a:r>
              <a:rPr sz="1300" b="0" i="1" dirty="0" err="1">
                <a:solidFill>
                  <a:srgbClr val="555555"/>
                </a:solidFill>
                <a:latin typeface="Source Serif 4 14pt"/>
              </a:rPr>
              <a:t>personalised</a:t>
            </a:r>
            <a:r>
              <a:rPr sz="1300" b="0" i="1" dirty="0">
                <a:solidFill>
                  <a:srgbClr val="555555"/>
                </a:solidFill>
                <a:latin typeface="Source Serif 4 14pt"/>
              </a:rPr>
              <a:t> formulation — custom-compounded based on your biomarkers, DNA, and lifestyle data. Pharmaceutical-grade ingredients. Quarterly reformulation. Delivered to your door.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24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D117686-B56B-1577-6CBF-2B7334A6B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0" y="0"/>
            <a:ext cx="384048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SECTION 05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371600" cy="635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232328"/>
                </a:solidFill>
                <a:latin typeface="Inter"/>
              </a:rPr>
              <a:t>Competitive Position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468880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 dirty="0">
                <a:solidFill>
                  <a:srgbClr val="555555"/>
                </a:solidFill>
                <a:latin typeface="Source Serif 4 14pt"/>
              </a:rPr>
              <a:t>Why we win</a:t>
            </a:r>
          </a:p>
        </p:txBody>
      </p:sp>
      <p:pic>
        <p:nvPicPr>
          <p:cNvPr id="7" name="Picture 6" descr="b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434840"/>
            <a:ext cx="320040" cy="3200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COMPETITIVE LANDSCAPE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232328"/>
                </a:solidFill>
                <a:latin typeface="Inter"/>
              </a:rPr>
              <a:t>Optimised for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55448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999999"/>
                </a:solidFill>
                <a:latin typeface="JetBrains Mono"/>
              </a:rPr>
              <a:t>IM8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9202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232328"/>
                </a:solidFill>
                <a:latin typeface="Inter"/>
              </a:rPr>
              <a:t>David Beckham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46888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999999"/>
                </a:solidFill>
                <a:latin typeface="Inter"/>
              </a:rPr>
              <a:t>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8346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999999"/>
                </a:solidFill>
                <a:latin typeface="Inter"/>
              </a:rPr>
              <a:t>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2004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999999"/>
                </a:solidFill>
                <a:latin typeface="Inter"/>
              </a:rPr>
              <a:t>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56616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999999"/>
                </a:solidFill>
                <a:latin typeface="Inter"/>
              </a:rPr>
              <a:t>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68880" y="155448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999999"/>
                </a:solidFill>
                <a:latin typeface="JetBrains Mono"/>
              </a:rPr>
              <a:t>BLUEPRINT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68880" y="19202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232328"/>
                </a:solidFill>
                <a:latin typeface="Inter"/>
              </a:rPr>
              <a:t>Bryan Johnson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68880" y="246888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999999"/>
                </a:solidFill>
                <a:latin typeface="Inter"/>
              </a:rPr>
              <a:t>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68880" y="28346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555555"/>
                </a:solidFill>
                <a:latin typeface="Inter"/>
              </a:rPr>
              <a:t>Partial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68880" y="32004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999999"/>
                </a:solidFill>
                <a:latin typeface="Inter"/>
              </a:rPr>
              <a:t>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8880" y="356616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999999"/>
                </a:solidFill>
                <a:latin typeface="Inter"/>
              </a:rPr>
              <a:t>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89120" y="155448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999999"/>
                </a:solidFill>
                <a:latin typeface="JetBrains Mono"/>
              </a:rPr>
              <a:t>AGEMATE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89120" y="19202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232328"/>
                </a:solidFill>
                <a:latin typeface="Inter"/>
              </a:rPr>
              <a:t>Generic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89120" y="246888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999999"/>
                </a:solidFill>
                <a:latin typeface="Inter"/>
              </a:rPr>
              <a:t>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89120" y="28346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999999"/>
                </a:solidFill>
                <a:latin typeface="Inter"/>
              </a:rPr>
              <a:t>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89120" y="32004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999999"/>
                </a:solidFill>
                <a:latin typeface="Inter"/>
              </a:rPr>
              <a:t>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89120" y="356616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999999"/>
                </a:solidFill>
                <a:latin typeface="Inter"/>
              </a:rPr>
              <a:t>✗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3640" y="1463040"/>
            <a:ext cx="1920240" cy="2468880"/>
          </a:xfrm>
          <a:prstGeom prst="roundRect">
            <a:avLst>
              <a:gd name="adj" fmla="val 6000"/>
            </a:avLst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09360" y="155448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FAFAFC"/>
                </a:solidFill>
                <a:latin typeface="JetBrains Mono"/>
              </a:rPr>
              <a:t>BIOWEAVE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09360" y="19202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AFAFC"/>
                </a:solidFill>
                <a:latin typeface="Inter"/>
              </a:rPr>
              <a:t>You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46888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FAFAFC"/>
                </a:solidFill>
                <a:latin typeface="Inter"/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8346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FAFAFC"/>
                </a:solidFill>
                <a:latin typeface="Inter"/>
              </a:rPr>
              <a:t>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32004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FAFAFC"/>
                </a:solidFill>
                <a:latin typeface="Inter"/>
              </a:rP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356616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FAFAFC"/>
                </a:solidFill>
                <a:latin typeface="Inter"/>
              </a:rPr>
              <a:t>✓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423160" y="1554480"/>
            <a:ext cx="6350" cy="22860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4343400" y="1554480"/>
            <a:ext cx="6350" cy="22860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26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SECTION 06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371600" cy="635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232328"/>
                </a:solidFill>
                <a:latin typeface="Inter"/>
              </a:rPr>
              <a:t>Proof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468880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  <a:latin typeface="Source Serif 4 14pt"/>
              </a:rPr>
              <a:t>What we've built</a:t>
            </a:r>
          </a:p>
        </p:txBody>
      </p:sp>
      <p:pic>
        <p:nvPicPr>
          <p:cNvPr id="7" name="Picture 6" descr="b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434840"/>
            <a:ext cx="320040" cy="3200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48639" y="731520"/>
            <a:ext cx="45719" cy="3429000"/>
          </a:xfrm>
          <a:prstGeom prst="rect">
            <a:avLst/>
          </a:prstGeom>
          <a:solidFill>
            <a:srgbClr val="F263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73152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F2635A"/>
                </a:solidFill>
                <a:latin typeface="JetBrains Mono"/>
              </a:rPr>
              <a:t>WE'VE BUILT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232328"/>
                </a:solidFill>
                <a:latin typeface="Inter"/>
              </a:rPr>
              <a:t>Not a concept. A working system.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94560"/>
            <a:ext cx="6223884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1300" b="0" i="1" dirty="0">
                <a:solidFill>
                  <a:srgbClr val="555555"/>
                </a:solidFill>
                <a:latin typeface="Source Serif 4 14pt"/>
              </a:rPr>
              <a:t>Up to </a:t>
            </a:r>
            <a:r>
              <a:rPr sz="1300" b="0" i="1" dirty="0">
                <a:solidFill>
                  <a:srgbClr val="555555"/>
                </a:solidFill>
                <a:latin typeface="Source Serif 4 14pt"/>
              </a:rPr>
              <a:t>400+ biomarkers </a:t>
            </a:r>
            <a:r>
              <a:rPr sz="1300" b="0" i="1" dirty="0" err="1">
                <a:solidFill>
                  <a:srgbClr val="555555"/>
                </a:solidFill>
                <a:latin typeface="Source Serif 4 14pt"/>
              </a:rPr>
              <a:t>analysed</a:t>
            </a:r>
            <a:r>
              <a:rPr sz="1300" b="0" i="1" dirty="0">
                <a:solidFill>
                  <a:srgbClr val="555555"/>
                </a:solidFill>
                <a:latin typeface="Source Serif 4 14pt"/>
              </a:rPr>
              <a:t> per user. 87% confidence scores on primary recommendations. </a:t>
            </a:r>
            <a:br>
              <a:rPr lang="en-AU" sz="1300" b="0" i="1" dirty="0">
                <a:solidFill>
                  <a:srgbClr val="555555"/>
                </a:solidFill>
                <a:latin typeface="Source Serif 4 14pt"/>
              </a:rPr>
            </a:br>
            <a:endParaRPr lang="en-AU" sz="1300" b="0" i="1" dirty="0">
              <a:solidFill>
                <a:srgbClr val="555555"/>
              </a:solidFill>
              <a:latin typeface="Source Serif 4 14pt"/>
            </a:endParaRPr>
          </a:p>
          <a:p>
            <a:pPr algn="l"/>
            <a:r>
              <a:rPr sz="1300" b="0" i="1" dirty="0">
                <a:solidFill>
                  <a:srgbClr val="555555"/>
                </a:solidFill>
                <a:latin typeface="Source Serif 4 14pt"/>
              </a:rPr>
              <a:t>Every formulation includes a Safety Index with interaction checks, dose limits, and contraindication flags. </a:t>
            </a:r>
            <a:endParaRPr lang="en-AU" sz="1300" b="0" i="1" dirty="0">
              <a:solidFill>
                <a:srgbClr val="555555"/>
              </a:solidFill>
              <a:latin typeface="Source Serif 4 14pt"/>
            </a:endParaRPr>
          </a:p>
          <a:p>
            <a:pPr algn="l"/>
            <a:endParaRPr lang="en-AU" sz="1300" i="1" dirty="0">
              <a:solidFill>
                <a:srgbClr val="555555"/>
              </a:solidFill>
              <a:latin typeface="Source Serif 4 14pt"/>
            </a:endParaRPr>
          </a:p>
          <a:p>
            <a:pPr algn="l"/>
            <a:r>
              <a:rPr sz="1300" b="0" i="1" dirty="0">
                <a:solidFill>
                  <a:srgbClr val="555555"/>
                </a:solidFill>
                <a:latin typeface="Source Serif 4 14pt"/>
              </a:rPr>
              <a:t>The AI engine is live. The formulation logic is proven.</a:t>
            </a:r>
            <a:endParaRPr lang="en-AU" sz="1300" b="0" i="1" dirty="0">
              <a:solidFill>
                <a:srgbClr val="555555"/>
              </a:solidFill>
              <a:latin typeface="Source Serif 4 14pt"/>
            </a:endParaRPr>
          </a:p>
          <a:p>
            <a:pPr algn="l"/>
            <a:endParaRPr lang="en-AU" sz="1300" i="1" dirty="0">
              <a:solidFill>
                <a:srgbClr val="555555"/>
              </a:solidFill>
              <a:latin typeface="Source Serif 4 14pt"/>
            </a:endParaRPr>
          </a:p>
          <a:p>
            <a:pPr algn="l"/>
            <a:r>
              <a:rPr lang="en-AU" sz="1300" b="0" i="1" dirty="0">
                <a:solidFill>
                  <a:srgbClr val="555555"/>
                </a:solidFill>
                <a:latin typeface="Source Serif 4 14pt"/>
              </a:rPr>
              <a:t>Ingestion engine, profile gamification, security, dashboard, medical board, critic, synthetiser, chat with guard rails.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28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4ED74-1A29-C92F-BAA0-B6629C03A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70C808A-FB2B-2D1F-CB1B-B4029B5BC9D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3B2A78-64DE-4506-9E49-F4DDAB2EC38E}"/>
              </a:ext>
            </a:extLst>
          </p:cNvPr>
          <p:cNvSpPr txBox="1"/>
          <p:nvPr/>
        </p:nvSpPr>
        <p:spPr>
          <a:xfrm>
            <a:off x="548640" y="457200"/>
            <a:ext cx="27432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900" b="0" i="0" dirty="0">
                <a:solidFill>
                  <a:srgbClr val="5B72E8"/>
                </a:solidFill>
                <a:latin typeface="JetBrains Mono"/>
              </a:rPr>
              <a:t>BIOWEAVE APP</a:t>
            </a:r>
            <a:endParaRPr sz="900" b="0" i="0" dirty="0">
              <a:solidFill>
                <a:srgbClr val="5B72E8"/>
              </a:solidFill>
              <a:latin typeface="JetBrains Mon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8CB55A-4979-E4E1-8F53-25CA9300AF8C}"/>
              </a:ext>
            </a:extLst>
          </p:cNvPr>
          <p:cNvSpPr txBox="1"/>
          <p:nvPr/>
        </p:nvSpPr>
        <p:spPr>
          <a:xfrm>
            <a:off x="548640" y="822960"/>
            <a:ext cx="3224221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200" b="1" i="0" dirty="0">
                <a:solidFill>
                  <a:srgbClr val="232328"/>
                </a:solidFill>
                <a:latin typeface="Inter"/>
              </a:rPr>
              <a:t>The world’s most 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2200" b="1" i="0" dirty="0">
                <a:solidFill>
                  <a:srgbClr val="232328"/>
                </a:solidFill>
                <a:latin typeface="Inter"/>
              </a:rPr>
              <a:t>advanced health 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2200" b="1" i="0" dirty="0">
                <a:solidFill>
                  <a:srgbClr val="232328"/>
                </a:solidFill>
                <a:latin typeface="Inter"/>
              </a:rPr>
              <a:t>dashboard: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1300" b="0" i="1" dirty="0">
                <a:solidFill>
                  <a:srgbClr val="555555"/>
                </a:solidFill>
                <a:latin typeface="Source Serif 4 14pt"/>
              </a:rPr>
              <a:t>Unlimited biomarkers, DNA, wearables, imaging, physical assessments and user surveys, across seven domains.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B20420-F122-6C32-AFA0-D8CD46F45472}"/>
              </a:ext>
            </a:extLst>
          </p:cNvPr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7B3EE3-7657-CCA0-5C1E-DAD63CD05356}"/>
              </a:ext>
            </a:extLst>
          </p:cNvPr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29</a:t>
            </a:r>
          </a:p>
        </p:txBody>
      </p:sp>
      <p:pic>
        <p:nvPicPr>
          <p:cNvPr id="7" name="Picture 6" descr="A screenshot of a web page&#10;&#10;Description automatically generated">
            <a:extLst>
              <a:ext uri="{FF2B5EF4-FFF2-40B4-BE49-F238E27FC236}">
                <a16:creationId xmlns:a16="http://schemas.microsoft.com/office/drawing/2014/main" id="{2827B265-7437-3875-8457-67EAE931F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4553" y="0"/>
            <a:ext cx="484452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0408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A90C0-6713-6831-4B0D-E69B09F5B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BE7B06-B054-6687-67BB-5CCD12BDCDC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2D8B07-F54C-E6B2-749D-86DF532FB6F2}"/>
              </a:ext>
            </a:extLst>
          </p:cNvPr>
          <p:cNvSpPr txBox="1"/>
          <p:nvPr/>
        </p:nvSpPr>
        <p:spPr>
          <a:xfrm>
            <a:off x="548640" y="457200"/>
            <a:ext cx="27432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900" b="0" i="0" dirty="0">
                <a:solidFill>
                  <a:srgbClr val="5B72E8"/>
                </a:solidFill>
                <a:latin typeface="JetBrains Mono"/>
              </a:rPr>
              <a:t>BIOWEAVE APP</a:t>
            </a:r>
            <a:endParaRPr sz="900" b="0" i="0" dirty="0">
              <a:solidFill>
                <a:srgbClr val="5B72E8"/>
              </a:solidFill>
              <a:latin typeface="JetBrains Mono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701EDB-B26E-1997-E093-2D6BE5B6B2E1}"/>
              </a:ext>
            </a:extLst>
          </p:cNvPr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323791-F661-B19B-9151-ED9BF8B9846E}"/>
              </a:ext>
            </a:extLst>
          </p:cNvPr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ADC248-9B88-113B-AF24-712178A64919}"/>
              </a:ext>
            </a:extLst>
          </p:cNvPr>
          <p:cNvSpPr txBox="1"/>
          <p:nvPr/>
        </p:nvSpPr>
        <p:spPr>
          <a:xfrm>
            <a:off x="548640" y="822960"/>
            <a:ext cx="3224221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200" b="1" i="0" dirty="0">
                <a:solidFill>
                  <a:srgbClr val="232328"/>
                </a:solidFill>
                <a:latin typeface="Inter"/>
              </a:rPr>
              <a:t>The world’s most 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2200" b="1" i="0" dirty="0">
                <a:solidFill>
                  <a:srgbClr val="232328"/>
                </a:solidFill>
                <a:latin typeface="Inter"/>
              </a:rPr>
              <a:t>advanced health 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2200" b="1" i="0" dirty="0">
                <a:solidFill>
                  <a:srgbClr val="232328"/>
                </a:solidFill>
                <a:latin typeface="Inter"/>
              </a:rPr>
              <a:t>dashboard: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1300" b="0" i="1" dirty="0">
                <a:solidFill>
                  <a:srgbClr val="555555"/>
                </a:solidFill>
                <a:latin typeface="Source Serif 4 14pt"/>
              </a:rPr>
              <a:t>Unlimited biomarkers, DNA, wearables, imaging, physical assessments and user surveys, across seven domains.</a:t>
            </a:r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CC722B6F-36DC-1910-CD02-337B9D50F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6046" y="-7684"/>
            <a:ext cx="482100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2536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37F63-3739-6221-8BEA-108A6BD11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CAADFE6-7518-D2EC-7733-390977F7BDD4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6CD615-1D4A-FD22-AABD-BFC902A00E75}"/>
              </a:ext>
            </a:extLst>
          </p:cNvPr>
          <p:cNvSpPr txBox="1"/>
          <p:nvPr/>
        </p:nvSpPr>
        <p:spPr>
          <a:xfrm>
            <a:off x="548640" y="457200"/>
            <a:ext cx="27432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900" b="0" i="0" dirty="0">
                <a:solidFill>
                  <a:srgbClr val="5B72E8"/>
                </a:solidFill>
                <a:latin typeface="JetBrains Mono"/>
              </a:rPr>
              <a:t>BIOWEAVE APP</a:t>
            </a:r>
            <a:endParaRPr sz="900" b="0" i="0" dirty="0">
              <a:solidFill>
                <a:srgbClr val="5B72E8"/>
              </a:solidFill>
              <a:latin typeface="JetBrains Mono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7DBE9E-DA17-A92E-50C5-9812DB7BD2AC}"/>
              </a:ext>
            </a:extLst>
          </p:cNvPr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D1BD2F-9020-A9FD-26CB-649CDC9DE55E}"/>
              </a:ext>
            </a:extLst>
          </p:cNvPr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7EB1E1-264C-FA6A-D8FE-08CD38A72B67}"/>
              </a:ext>
            </a:extLst>
          </p:cNvPr>
          <p:cNvSpPr txBox="1"/>
          <p:nvPr/>
        </p:nvSpPr>
        <p:spPr>
          <a:xfrm>
            <a:off x="548640" y="822960"/>
            <a:ext cx="3224221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200" b="1" i="0" dirty="0">
                <a:solidFill>
                  <a:srgbClr val="232328"/>
                </a:solidFill>
                <a:latin typeface="Inter"/>
              </a:rPr>
              <a:t>The world’s most 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2200" b="1" i="0" dirty="0">
                <a:solidFill>
                  <a:srgbClr val="232328"/>
                </a:solidFill>
                <a:latin typeface="Inter"/>
              </a:rPr>
              <a:t>advanced health 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2200" b="1" i="0" dirty="0">
                <a:solidFill>
                  <a:srgbClr val="232328"/>
                </a:solidFill>
                <a:latin typeface="Inter"/>
              </a:rPr>
              <a:t>dashboard: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1300" b="0" i="1" dirty="0">
                <a:solidFill>
                  <a:srgbClr val="555555"/>
                </a:solidFill>
                <a:latin typeface="Source Serif 4 14pt"/>
              </a:rPr>
              <a:t>Unlimited biomarkers, DNA, wearables, imaging, physical assessments and user surveys, across seven domains.</a:t>
            </a:r>
          </a:p>
        </p:txBody>
      </p:sp>
      <p:pic>
        <p:nvPicPr>
          <p:cNvPr id="4" name="Picture 3" descr="A screenshot of a medical information&#10;&#10;Description automatically generated">
            <a:extLst>
              <a:ext uri="{FF2B5EF4-FFF2-40B4-BE49-F238E27FC236}">
                <a16:creationId xmlns:a16="http://schemas.microsoft.com/office/drawing/2014/main" id="{783484A4-BFA2-7CA1-C58A-56FF2CD23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758" y="0"/>
            <a:ext cx="479255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807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AA218-1F21-6010-9846-4A1A8B441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002B850-580A-C6F2-6F82-7EDB5205DDB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4FF348-3EC7-2F78-A3A1-DED08605E412}"/>
              </a:ext>
            </a:extLst>
          </p:cNvPr>
          <p:cNvSpPr txBox="1"/>
          <p:nvPr/>
        </p:nvSpPr>
        <p:spPr>
          <a:xfrm>
            <a:off x="548640" y="457200"/>
            <a:ext cx="27432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900" b="0" i="0" dirty="0">
                <a:solidFill>
                  <a:srgbClr val="5B72E8"/>
                </a:solidFill>
                <a:latin typeface="JetBrains Mono"/>
              </a:rPr>
              <a:t>BIOWEAVE APP</a:t>
            </a:r>
            <a:endParaRPr sz="900" b="0" i="0" dirty="0">
              <a:solidFill>
                <a:srgbClr val="5B72E8"/>
              </a:solidFill>
              <a:latin typeface="JetBrains Mono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AE7EE0-339F-C893-D0F9-CD78B7566682}"/>
              </a:ext>
            </a:extLst>
          </p:cNvPr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F4BFE1-D360-851B-C351-74458A3DCA7B}"/>
              </a:ext>
            </a:extLst>
          </p:cNvPr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DDA2D4-4CD1-6779-7BBF-D864FBC6D94E}"/>
              </a:ext>
            </a:extLst>
          </p:cNvPr>
          <p:cNvSpPr txBox="1"/>
          <p:nvPr/>
        </p:nvSpPr>
        <p:spPr>
          <a:xfrm>
            <a:off x="548640" y="822960"/>
            <a:ext cx="3224221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200" b="1" i="0" dirty="0">
                <a:solidFill>
                  <a:srgbClr val="232328"/>
                </a:solidFill>
                <a:latin typeface="Inter"/>
              </a:rPr>
              <a:t>The world’s most 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2200" b="1" i="0" dirty="0">
                <a:solidFill>
                  <a:srgbClr val="232328"/>
                </a:solidFill>
                <a:latin typeface="Inter"/>
              </a:rPr>
              <a:t>advanced health 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2200" b="1" i="0" dirty="0">
                <a:solidFill>
                  <a:srgbClr val="232328"/>
                </a:solidFill>
                <a:latin typeface="Inter"/>
              </a:rPr>
              <a:t>dashboard: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1300" b="0" i="1" dirty="0">
                <a:solidFill>
                  <a:srgbClr val="555555"/>
                </a:solidFill>
                <a:latin typeface="Source Serif 4 14pt"/>
              </a:rPr>
              <a:t>Unlimited biomarkers, DNA, wearables, imaging, physical assessments and user surveys, across seven domains.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440E8B-39BA-FD63-CBF5-6BDA3B7E5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4553" y="0"/>
            <a:ext cx="481484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632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385A9-14BB-8A9A-9B67-0F811769B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F3D82DE-E844-10C8-2D1F-5DB7B6B7381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846861-E3C6-DA5E-5FA5-F0C13452C0AD}"/>
              </a:ext>
            </a:extLst>
          </p:cNvPr>
          <p:cNvSpPr txBox="1"/>
          <p:nvPr/>
        </p:nvSpPr>
        <p:spPr>
          <a:xfrm>
            <a:off x="548640" y="457200"/>
            <a:ext cx="27432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900" b="0" i="0" dirty="0">
                <a:solidFill>
                  <a:srgbClr val="5B72E8"/>
                </a:solidFill>
                <a:latin typeface="JetBrains Mono"/>
              </a:rPr>
              <a:t>BIOWEAVE APP</a:t>
            </a:r>
            <a:endParaRPr sz="900" b="0" i="0" dirty="0">
              <a:solidFill>
                <a:srgbClr val="5B72E8"/>
              </a:solidFill>
              <a:latin typeface="JetBrains Mono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BDA0AF-6892-51A4-A966-2438AA12C94E}"/>
              </a:ext>
            </a:extLst>
          </p:cNvPr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A525BE-5E1E-73CB-AAD8-2AF209A6C660}"/>
              </a:ext>
            </a:extLst>
          </p:cNvPr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97A5EA-C8E5-99FB-94F6-2A20A6FD3D79}"/>
              </a:ext>
            </a:extLst>
          </p:cNvPr>
          <p:cNvSpPr txBox="1"/>
          <p:nvPr/>
        </p:nvSpPr>
        <p:spPr>
          <a:xfrm>
            <a:off x="548640" y="822960"/>
            <a:ext cx="3224221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200" b="1" i="0" dirty="0">
                <a:solidFill>
                  <a:srgbClr val="232328"/>
                </a:solidFill>
                <a:latin typeface="Inter"/>
              </a:rPr>
              <a:t>The world’s most 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2200" b="1" i="0" dirty="0">
                <a:solidFill>
                  <a:srgbClr val="232328"/>
                </a:solidFill>
                <a:latin typeface="Inter"/>
              </a:rPr>
              <a:t>advanced health 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2200" b="1" i="0" dirty="0">
                <a:solidFill>
                  <a:srgbClr val="232328"/>
                </a:solidFill>
                <a:latin typeface="Inter"/>
              </a:rPr>
              <a:t>dashboard: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1300" b="0" i="1" dirty="0">
                <a:solidFill>
                  <a:srgbClr val="555555"/>
                </a:solidFill>
                <a:latin typeface="Source Serif 4 14pt"/>
              </a:rPr>
              <a:t>Unlimited biomarkers, DNA, wearables, imaging, physical assessments and user surveys, across seven domains.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58FE30C0-B75B-6690-CA9C-950AFDF2D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267" y="0"/>
            <a:ext cx="480936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6304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380E4-7723-771D-D5F9-5392F4507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69A85B-7926-D982-E8E4-72776048B3CD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B45079-70BE-3A44-2093-FAC6F78A8864}"/>
              </a:ext>
            </a:extLst>
          </p:cNvPr>
          <p:cNvSpPr txBox="1"/>
          <p:nvPr/>
        </p:nvSpPr>
        <p:spPr>
          <a:xfrm>
            <a:off x="548640" y="457200"/>
            <a:ext cx="27432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900" b="0" i="0" dirty="0">
                <a:solidFill>
                  <a:srgbClr val="5B72E8"/>
                </a:solidFill>
                <a:latin typeface="JetBrains Mono"/>
              </a:rPr>
              <a:t>BIOWEAVE APP</a:t>
            </a:r>
            <a:endParaRPr sz="900" b="0" i="0" dirty="0">
              <a:solidFill>
                <a:srgbClr val="5B72E8"/>
              </a:solidFill>
              <a:latin typeface="JetBrains Mono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5E3E02-EF0D-6DBA-3CD2-4928417849E4}"/>
              </a:ext>
            </a:extLst>
          </p:cNvPr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D9A61B-A2DD-B2D7-06CB-406E13BB6A75}"/>
              </a:ext>
            </a:extLst>
          </p:cNvPr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6804DF-91BA-9DE2-BFFB-6D9357251A7A}"/>
              </a:ext>
            </a:extLst>
          </p:cNvPr>
          <p:cNvSpPr txBox="1"/>
          <p:nvPr/>
        </p:nvSpPr>
        <p:spPr>
          <a:xfrm>
            <a:off x="548640" y="822960"/>
            <a:ext cx="3224221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200" b="1" i="0" dirty="0">
                <a:solidFill>
                  <a:srgbClr val="232328"/>
                </a:solidFill>
                <a:latin typeface="Inter"/>
              </a:rPr>
              <a:t>The world’s most 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2200" b="1" i="0" dirty="0">
                <a:solidFill>
                  <a:srgbClr val="232328"/>
                </a:solidFill>
                <a:latin typeface="Inter"/>
              </a:rPr>
              <a:t>advanced health 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2200" b="1" i="0" dirty="0">
                <a:solidFill>
                  <a:srgbClr val="232328"/>
                </a:solidFill>
                <a:latin typeface="Inter"/>
              </a:rPr>
              <a:t>dashboard: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1300" b="0" i="1" dirty="0">
                <a:solidFill>
                  <a:srgbClr val="555555"/>
                </a:solidFill>
                <a:latin typeface="Source Serif 4 14pt"/>
              </a:rPr>
              <a:t>Unlimited biomarkers, DNA, wearables, imaging, physical assessments and user surveys, across seven domains.</a:t>
            </a:r>
          </a:p>
        </p:txBody>
      </p:sp>
      <p:pic>
        <p:nvPicPr>
          <p:cNvPr id="5" name="Picture 4" descr="A screenshot of a medical information&#10;&#10;Description automatically generated">
            <a:extLst>
              <a:ext uri="{FF2B5EF4-FFF2-40B4-BE49-F238E27FC236}">
                <a16:creationId xmlns:a16="http://schemas.microsoft.com/office/drawing/2014/main" id="{4DB789C6-F329-E633-4868-31571B8DE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8044" y="0"/>
            <a:ext cx="480900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3539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60EFD-C642-BB0E-BC54-C13BE5D16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80B914-CC0F-ECCD-72D2-574E021CA92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9EF470-9F53-6999-CA55-B2A2F11146E3}"/>
              </a:ext>
            </a:extLst>
          </p:cNvPr>
          <p:cNvSpPr txBox="1"/>
          <p:nvPr/>
        </p:nvSpPr>
        <p:spPr>
          <a:xfrm>
            <a:off x="548640" y="457200"/>
            <a:ext cx="27432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900" b="0" i="0" dirty="0">
                <a:solidFill>
                  <a:srgbClr val="5B72E8"/>
                </a:solidFill>
                <a:latin typeface="JetBrains Mono"/>
              </a:rPr>
              <a:t>BIOWEAVE APP</a:t>
            </a:r>
            <a:endParaRPr sz="900" b="0" i="0" dirty="0">
              <a:solidFill>
                <a:srgbClr val="5B72E8"/>
              </a:solidFill>
              <a:latin typeface="JetBrains Mono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6AEA67-44A0-1E3D-3A39-7865A97A232E}"/>
              </a:ext>
            </a:extLst>
          </p:cNvPr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983197-C9E5-BC5E-E135-561C0D2CA4F1}"/>
              </a:ext>
            </a:extLst>
          </p:cNvPr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B5704D-29E4-6A52-CCE9-1F8623E76C10}"/>
              </a:ext>
            </a:extLst>
          </p:cNvPr>
          <p:cNvSpPr txBox="1"/>
          <p:nvPr/>
        </p:nvSpPr>
        <p:spPr>
          <a:xfrm>
            <a:off x="548640" y="822960"/>
            <a:ext cx="3224221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200" b="1" i="0" dirty="0">
                <a:solidFill>
                  <a:srgbClr val="232328"/>
                </a:solidFill>
                <a:latin typeface="Inter"/>
              </a:rPr>
              <a:t>The world’s most 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2200" b="1" i="0" dirty="0">
                <a:solidFill>
                  <a:srgbClr val="232328"/>
                </a:solidFill>
                <a:latin typeface="Inter"/>
              </a:rPr>
              <a:t>advanced health 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2200" b="1" i="0" dirty="0">
                <a:solidFill>
                  <a:srgbClr val="232328"/>
                </a:solidFill>
                <a:latin typeface="Inter"/>
              </a:rPr>
              <a:t>dashboard: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lang="en-AU" sz="1300" b="0" i="1" dirty="0">
                <a:solidFill>
                  <a:srgbClr val="555555"/>
                </a:solidFill>
                <a:latin typeface="Source Serif 4 14pt"/>
              </a:rPr>
              <a:t>Unlimited biomarkers, DNA, wearables, imaging, physical assessments and user surveys, across seven domains.</a:t>
            </a:r>
          </a:p>
        </p:txBody>
      </p:sp>
      <p:pic>
        <p:nvPicPr>
          <p:cNvPr id="4" name="Picture 3" descr="A screenshot of a medical information&#10;&#10;Description automatically generated">
            <a:extLst>
              <a:ext uri="{FF2B5EF4-FFF2-40B4-BE49-F238E27FC236}">
                <a16:creationId xmlns:a16="http://schemas.microsoft.com/office/drawing/2014/main" id="{3567CB4B-EEBB-947E-A30F-EE4496497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688" y="0"/>
            <a:ext cx="480936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8306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27432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900" b="0" i="0" dirty="0">
                <a:solidFill>
                  <a:srgbClr val="5B72E8"/>
                </a:solidFill>
                <a:latin typeface="JetBrains Mono"/>
              </a:rPr>
              <a:t>BIOWEAVE APP</a:t>
            </a:r>
            <a:endParaRPr sz="900" b="0" i="0" dirty="0">
              <a:solidFill>
                <a:srgbClr val="5B72E8"/>
              </a:solidFill>
              <a:latin typeface="JetBrains Mono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7315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 dirty="0">
                <a:solidFill>
                  <a:srgbClr val="232328"/>
                </a:solidFill>
                <a:latin typeface="Inter"/>
              </a:rPr>
              <a:t>Your health, </a:t>
            </a:r>
            <a:br>
              <a:rPr lang="en-AU" sz="2200" b="1" i="0" dirty="0">
                <a:solidFill>
                  <a:srgbClr val="232328"/>
                </a:solidFill>
                <a:latin typeface="Inter"/>
              </a:rPr>
            </a:br>
            <a:r>
              <a:rPr sz="2200" b="1" i="0" dirty="0">
                <a:solidFill>
                  <a:srgbClr val="232328"/>
                </a:solidFill>
                <a:latin typeface="Inter"/>
              </a:rPr>
              <a:t>in your pocket</a:t>
            </a:r>
          </a:p>
        </p:txBody>
      </p:sp>
      <p:pic>
        <p:nvPicPr>
          <p:cNvPr id="6" name="Picture 5" descr="app_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3588" y="822960"/>
            <a:ext cx="1741128" cy="3773792"/>
          </a:xfrm>
          <a:prstGeom prst="rect">
            <a:avLst/>
          </a:prstGeom>
        </p:spPr>
      </p:pic>
      <p:pic>
        <p:nvPicPr>
          <p:cNvPr id="9" name="Picture 8" descr="app_myheal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036" y="822960"/>
            <a:ext cx="1741128" cy="3773792"/>
          </a:xfrm>
          <a:prstGeom prst="rect">
            <a:avLst/>
          </a:prstGeom>
        </p:spPr>
      </p:pic>
      <p:pic>
        <p:nvPicPr>
          <p:cNvPr id="12" name="Picture 11" descr="app_formula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4484" y="822960"/>
            <a:ext cx="1741128" cy="377379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29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SECTION 07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45920"/>
            <a:ext cx="1371600" cy="635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400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232328"/>
                </a:solidFill>
                <a:latin typeface="Inter"/>
              </a:rPr>
              <a:t>What’s Next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468880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55555"/>
                </a:solidFill>
                <a:latin typeface="Source Serif 4 14pt"/>
              </a:rPr>
              <a:t>Roadmap and ambition</a:t>
            </a:r>
          </a:p>
        </p:txBody>
      </p:sp>
      <p:pic>
        <p:nvPicPr>
          <p:cNvPr id="7" name="Picture 6" descr="b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434840"/>
            <a:ext cx="320040" cy="3200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30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C4C4F-CB9C-A192-4C27-C83BB55DD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22C5F0-D5E1-8A8D-0529-38F42A7FB906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119BC5-FDCC-CFF2-2C8B-11CC96B12260}"/>
              </a:ext>
            </a:extLst>
          </p:cNvPr>
          <p:cNvSpPr/>
          <p:nvPr/>
        </p:nvSpPr>
        <p:spPr>
          <a:xfrm>
            <a:off x="548640" y="731520"/>
            <a:ext cx="38100" cy="347472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A400-9334-A7E2-D546-2D25A5AADFB2}"/>
              </a:ext>
            </a:extLst>
          </p:cNvPr>
          <p:cNvSpPr txBox="1"/>
          <p:nvPr/>
        </p:nvSpPr>
        <p:spPr>
          <a:xfrm>
            <a:off x="822960" y="731520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NEXT STEPS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AE995E-5617-3935-98E0-7523B4127518}"/>
              </a:ext>
            </a:extLst>
          </p:cNvPr>
          <p:cNvSpPr txBox="1"/>
          <p:nvPr/>
        </p:nvSpPr>
        <p:spPr>
          <a:xfrm>
            <a:off x="822960" y="1051560"/>
            <a:ext cx="64008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2200" b="1" i="0" dirty="0">
                <a:solidFill>
                  <a:srgbClr val="232328"/>
                </a:solidFill>
                <a:latin typeface="Inter"/>
              </a:rPr>
              <a:t>Action items</a:t>
            </a:r>
            <a:endParaRPr sz="2200" b="1" i="0" dirty="0">
              <a:solidFill>
                <a:srgbClr val="232328"/>
              </a:solidFill>
              <a:latin typeface="Inter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F2DFE46-45DC-45F8-CE16-2C9832997AB4}"/>
              </a:ext>
            </a:extLst>
          </p:cNvPr>
          <p:cNvSpPr/>
          <p:nvPr/>
        </p:nvSpPr>
        <p:spPr>
          <a:xfrm>
            <a:off x="822960" y="1783080"/>
            <a:ext cx="73152" cy="73152"/>
          </a:xfrm>
          <a:prstGeom prst="ellipse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36BC12-F61C-45BA-C8C2-59431E0259EF}"/>
              </a:ext>
            </a:extLst>
          </p:cNvPr>
          <p:cNvSpPr txBox="1"/>
          <p:nvPr/>
        </p:nvSpPr>
        <p:spPr>
          <a:xfrm>
            <a:off x="1005840" y="169164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32328"/>
                </a:solidFill>
                <a:latin typeface="Inter"/>
              </a:rPr>
              <a:t>Brand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C84742-3D61-4C5C-EE59-3843DF5FF8AF}"/>
              </a:ext>
            </a:extLst>
          </p:cNvPr>
          <p:cNvSpPr txBox="1"/>
          <p:nvPr/>
        </p:nvSpPr>
        <p:spPr>
          <a:xfrm>
            <a:off x="1005840" y="2103120"/>
            <a:ext cx="228092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1000" dirty="0">
                <a:solidFill>
                  <a:srgbClr val="555555"/>
                </a:solidFill>
                <a:latin typeface="Inter"/>
              </a:rPr>
              <a:t>• Marketing and launch plan</a:t>
            </a:r>
            <a:r>
              <a:rPr sz="1000" b="0" i="0" dirty="0">
                <a:solidFill>
                  <a:srgbClr val="555555"/>
                </a:solidFill>
                <a:latin typeface="Inter"/>
              </a:rPr>
              <a:t>
• Launch website and waitlist
• Content strategy: trust &amp; science
• Ambassador </a:t>
            </a:r>
            <a:r>
              <a:rPr sz="1000" b="0" i="0" dirty="0" err="1">
                <a:solidFill>
                  <a:srgbClr val="555555"/>
                </a:solidFill>
                <a:latin typeface="Inter"/>
              </a:rPr>
              <a:t>programme</a:t>
            </a:r>
            <a:endParaRPr lang="en-AU" sz="1000" b="0" i="0" dirty="0">
              <a:solidFill>
                <a:srgbClr val="555555"/>
              </a:solidFill>
              <a:latin typeface="Inter"/>
            </a:endParaRPr>
          </a:p>
          <a:p>
            <a:pPr algn="l"/>
            <a:r>
              <a:rPr lang="en-AU" sz="1000" dirty="0">
                <a:solidFill>
                  <a:srgbClr val="555555"/>
                </a:solidFill>
                <a:latin typeface="Inter"/>
              </a:rPr>
              <a:t>• Partnerships </a:t>
            </a:r>
            <a:endParaRPr sz="1000" b="0" i="0" dirty="0">
              <a:solidFill>
                <a:srgbClr val="555555"/>
              </a:solidFill>
              <a:latin typeface="Inter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17DD2F-12D1-69B8-944C-7A2D41DEB587}"/>
              </a:ext>
            </a:extLst>
          </p:cNvPr>
          <p:cNvSpPr/>
          <p:nvPr/>
        </p:nvSpPr>
        <p:spPr>
          <a:xfrm>
            <a:off x="3246120" y="1737360"/>
            <a:ext cx="6350" cy="22860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9ADBA6-C3E1-53B7-09EE-090A0127F9B4}"/>
              </a:ext>
            </a:extLst>
          </p:cNvPr>
          <p:cNvSpPr/>
          <p:nvPr/>
        </p:nvSpPr>
        <p:spPr>
          <a:xfrm>
            <a:off x="3383280" y="1783080"/>
            <a:ext cx="73152" cy="73152"/>
          </a:xfrm>
          <a:prstGeom prst="ellipse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58C1E2-C45C-12BD-53B2-EA8DE7C9738A}"/>
              </a:ext>
            </a:extLst>
          </p:cNvPr>
          <p:cNvSpPr txBox="1"/>
          <p:nvPr/>
        </p:nvSpPr>
        <p:spPr>
          <a:xfrm>
            <a:off x="3566160" y="169164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32328"/>
                </a:solidFill>
                <a:latin typeface="Inter"/>
              </a:rPr>
              <a:t>Product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4B5B67-9DF7-6C8E-77B0-2CBF5DCAC302}"/>
              </a:ext>
            </a:extLst>
          </p:cNvPr>
          <p:cNvSpPr txBox="1"/>
          <p:nvPr/>
        </p:nvSpPr>
        <p:spPr>
          <a:xfrm>
            <a:off x="3566160" y="2103120"/>
            <a:ext cx="22809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 dirty="0">
                <a:solidFill>
                  <a:srgbClr val="555555"/>
                </a:solidFill>
                <a:latin typeface="Inter"/>
              </a:rPr>
              <a:t>• Beta formulation trials (Q2)</a:t>
            </a:r>
            <a:br>
              <a:rPr lang="en-AU" sz="1000" b="0" i="0" dirty="0">
                <a:solidFill>
                  <a:srgbClr val="555555"/>
                </a:solidFill>
                <a:latin typeface="Inter"/>
              </a:rPr>
            </a:br>
            <a:r>
              <a:rPr lang="en-AU" sz="1000" b="0" i="0" dirty="0">
                <a:solidFill>
                  <a:srgbClr val="555555"/>
                </a:solidFill>
                <a:latin typeface="Inter"/>
              </a:rPr>
              <a:t>• Production system testing </a:t>
            </a:r>
            <a:r>
              <a:rPr sz="1000" b="0" i="0" dirty="0">
                <a:solidFill>
                  <a:srgbClr val="555555"/>
                </a:solidFill>
                <a:latin typeface="Inter"/>
              </a:rPr>
              <a:t>
• </a:t>
            </a:r>
            <a:r>
              <a:rPr lang="en-AU" sz="1000" dirty="0">
                <a:solidFill>
                  <a:srgbClr val="555555"/>
                </a:solidFill>
                <a:latin typeface="Inter"/>
              </a:rPr>
              <a:t>R</a:t>
            </a:r>
            <a:r>
              <a:rPr sz="1000" b="0" i="0" dirty="0" err="1">
                <a:solidFill>
                  <a:srgbClr val="555555"/>
                </a:solidFill>
                <a:latin typeface="Inter"/>
              </a:rPr>
              <a:t>egulatory</a:t>
            </a:r>
            <a:r>
              <a:rPr sz="1000" b="0" i="0" dirty="0">
                <a:solidFill>
                  <a:srgbClr val="555555"/>
                </a:solidFill>
                <a:latin typeface="Inter"/>
              </a:rPr>
              <a:t> </a:t>
            </a:r>
            <a:r>
              <a:rPr lang="en-AU" sz="1000" b="0" i="0" dirty="0">
                <a:solidFill>
                  <a:srgbClr val="555555"/>
                </a:solidFill>
                <a:latin typeface="Inter"/>
              </a:rPr>
              <a:t>review in Aus / USA</a:t>
            </a:r>
          </a:p>
          <a:p>
            <a:pPr algn="l"/>
            <a:r>
              <a:rPr lang="en-AU" sz="1000" dirty="0">
                <a:solidFill>
                  <a:srgbClr val="555555"/>
                </a:solidFill>
                <a:latin typeface="Inter"/>
              </a:rPr>
              <a:t>• Testing partners appointed </a:t>
            </a:r>
            <a:br>
              <a:rPr lang="en-AU" sz="1000" dirty="0">
                <a:solidFill>
                  <a:srgbClr val="555555"/>
                </a:solidFill>
                <a:latin typeface="Inter"/>
              </a:rPr>
            </a:br>
            <a:r>
              <a:rPr lang="en-AU" sz="1000" dirty="0">
                <a:solidFill>
                  <a:srgbClr val="555555"/>
                </a:solidFill>
                <a:latin typeface="Inter"/>
              </a:rPr>
              <a:t>• Doctor / Pharmacist recruitment</a:t>
            </a:r>
            <a:r>
              <a:rPr sz="1000" b="0" i="0" dirty="0">
                <a:solidFill>
                  <a:srgbClr val="555555"/>
                </a:solidFill>
                <a:latin typeface="Inter"/>
              </a:rPr>
              <a:t>
• Manufacturing partner</a:t>
            </a:r>
            <a:r>
              <a:rPr lang="en-AU" sz="1000" b="0" i="0" dirty="0">
                <a:solidFill>
                  <a:srgbClr val="555555"/>
                </a:solidFill>
                <a:latin typeface="Inter"/>
              </a:rPr>
              <a:t> appointed</a:t>
            </a:r>
          </a:p>
          <a:p>
            <a:pPr algn="l"/>
            <a:r>
              <a:rPr lang="en-AU" sz="1000" dirty="0">
                <a:solidFill>
                  <a:srgbClr val="555555"/>
                </a:solidFill>
                <a:latin typeface="Inter"/>
              </a:rPr>
              <a:t>• Issue triage process</a:t>
            </a:r>
            <a:r>
              <a:rPr sz="1000" b="0" i="0" dirty="0">
                <a:solidFill>
                  <a:srgbClr val="555555"/>
                </a:solidFill>
                <a:latin typeface="Inter"/>
              </a:rPr>
              <a:t>
• App v1.0 release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974E7D-B65C-ED6D-0A55-99821B592438}"/>
              </a:ext>
            </a:extLst>
          </p:cNvPr>
          <p:cNvSpPr/>
          <p:nvPr/>
        </p:nvSpPr>
        <p:spPr>
          <a:xfrm>
            <a:off x="5806440" y="1737360"/>
            <a:ext cx="6350" cy="22860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A6CEAE-A7E6-2D1C-97F9-F915F48E3907}"/>
              </a:ext>
            </a:extLst>
          </p:cNvPr>
          <p:cNvSpPr/>
          <p:nvPr/>
        </p:nvSpPr>
        <p:spPr>
          <a:xfrm>
            <a:off x="5943600" y="1783080"/>
            <a:ext cx="73152" cy="73152"/>
          </a:xfrm>
          <a:prstGeom prst="ellipse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B5E243-86BA-2103-932D-CE6CF1395E33}"/>
              </a:ext>
            </a:extLst>
          </p:cNvPr>
          <p:cNvSpPr txBox="1"/>
          <p:nvPr/>
        </p:nvSpPr>
        <p:spPr>
          <a:xfrm>
            <a:off x="6126480" y="169164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32328"/>
                </a:solidFill>
                <a:latin typeface="Inter"/>
              </a:rPr>
              <a:t>Partnerships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375995-959A-26BA-DED3-3EFEFC69D599}"/>
              </a:ext>
            </a:extLst>
          </p:cNvPr>
          <p:cNvSpPr txBox="1"/>
          <p:nvPr/>
        </p:nvSpPr>
        <p:spPr>
          <a:xfrm>
            <a:off x="6126480" y="2103120"/>
            <a:ext cx="22809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 dirty="0">
                <a:solidFill>
                  <a:srgbClr val="555555"/>
                </a:solidFill>
                <a:latin typeface="Inter"/>
              </a:rPr>
              <a:t>• </a:t>
            </a:r>
            <a:r>
              <a:rPr lang="en-AU" sz="1000" b="0" i="0" dirty="0">
                <a:solidFill>
                  <a:srgbClr val="555555"/>
                </a:solidFill>
                <a:latin typeface="Inter"/>
              </a:rPr>
              <a:t>Strategic advisory board</a:t>
            </a:r>
            <a:br>
              <a:rPr lang="en-AU" sz="1000" b="0" i="0" dirty="0">
                <a:solidFill>
                  <a:srgbClr val="555555"/>
                </a:solidFill>
                <a:latin typeface="Inter"/>
              </a:rPr>
            </a:br>
            <a:r>
              <a:rPr lang="en-AU" sz="1000" b="0" i="0" dirty="0">
                <a:solidFill>
                  <a:srgbClr val="555555"/>
                </a:solidFill>
                <a:latin typeface="Inter"/>
              </a:rPr>
              <a:t>• Human medical board</a:t>
            </a:r>
            <a:br>
              <a:rPr lang="en-AU" sz="1000" b="0" i="0" dirty="0">
                <a:solidFill>
                  <a:srgbClr val="555555"/>
                </a:solidFill>
                <a:latin typeface="Inter"/>
              </a:rPr>
            </a:br>
            <a:r>
              <a:rPr lang="en-AU" sz="1000" b="0" i="0" dirty="0">
                <a:solidFill>
                  <a:srgbClr val="555555"/>
                </a:solidFill>
                <a:latin typeface="Inter"/>
              </a:rPr>
              <a:t>• </a:t>
            </a:r>
            <a:r>
              <a:rPr sz="1000" b="0" i="0" dirty="0">
                <a:solidFill>
                  <a:srgbClr val="555555"/>
                </a:solidFill>
                <a:latin typeface="Inter"/>
              </a:rPr>
              <a:t>Pathology lab integration</a:t>
            </a:r>
            <a:endParaRPr lang="en-AU" sz="1000" b="0" i="0" dirty="0">
              <a:solidFill>
                <a:srgbClr val="555555"/>
              </a:solidFill>
              <a:latin typeface="Inter"/>
            </a:endParaRPr>
          </a:p>
          <a:p>
            <a:pPr algn="l"/>
            <a:r>
              <a:rPr lang="en-AU" sz="1000" dirty="0">
                <a:solidFill>
                  <a:srgbClr val="555555"/>
                </a:solidFill>
                <a:latin typeface="Inter"/>
              </a:rPr>
              <a:t>• Research partners </a:t>
            </a:r>
            <a:r>
              <a:rPr sz="1000" b="0" i="0" dirty="0">
                <a:solidFill>
                  <a:srgbClr val="555555"/>
                </a:solidFill>
                <a:latin typeface="Inter"/>
              </a:rPr>
              <a:t>
• Health practitioner network
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4AA731-92D3-6680-E566-78A6AC41125A}"/>
              </a:ext>
            </a:extLst>
          </p:cNvPr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5BC1CD-416B-0BFB-F826-0653D47B342F}"/>
              </a:ext>
            </a:extLst>
          </p:cNvPr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8C24C3-621C-A13A-ED67-6294F117195A}"/>
              </a:ext>
            </a:extLst>
          </p:cNvPr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6006255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48640" y="731520"/>
            <a:ext cx="38100" cy="347472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731520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5B72E8"/>
                </a:solidFill>
                <a:latin typeface="JetBrains Mono"/>
              </a:rPr>
              <a:t>NEXT STEPS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232328"/>
                </a:solidFill>
                <a:latin typeface="Inter"/>
              </a:rPr>
              <a:t>Building the Future</a:t>
            </a:r>
          </a:p>
        </p:txBody>
      </p:sp>
      <p:sp>
        <p:nvSpPr>
          <p:cNvPr id="6" name="Oval 5"/>
          <p:cNvSpPr/>
          <p:nvPr/>
        </p:nvSpPr>
        <p:spPr>
          <a:xfrm>
            <a:off x="822960" y="1783080"/>
            <a:ext cx="73152" cy="73152"/>
          </a:xfrm>
          <a:prstGeom prst="ellipse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691640"/>
            <a:ext cx="23774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1400" b="1" i="0" dirty="0">
                <a:solidFill>
                  <a:srgbClr val="232328"/>
                </a:solidFill>
                <a:latin typeface="Inter"/>
              </a:rPr>
              <a:t>Product extensions </a:t>
            </a:r>
            <a:endParaRPr sz="1400" b="1" i="0" dirty="0">
              <a:solidFill>
                <a:srgbClr val="232328"/>
              </a:solidFill>
              <a:latin typeface="Int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5840" y="2103120"/>
            <a:ext cx="231267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 dirty="0">
                <a:solidFill>
                  <a:srgbClr val="555555"/>
                </a:solidFill>
                <a:latin typeface="Inter"/>
              </a:rPr>
              <a:t>• </a:t>
            </a:r>
            <a:r>
              <a:rPr lang="en-AU" sz="1000" dirty="0">
                <a:solidFill>
                  <a:srgbClr val="555555"/>
                </a:solidFill>
                <a:latin typeface="Inter"/>
              </a:rPr>
              <a:t>Expanded use cases</a:t>
            </a:r>
          </a:p>
          <a:p>
            <a:pPr algn="l"/>
            <a:r>
              <a:rPr lang="en-AU" sz="1000" dirty="0">
                <a:solidFill>
                  <a:srgbClr val="555555"/>
                </a:solidFill>
                <a:latin typeface="Inter"/>
              </a:rPr>
              <a:t>• Expanded product architecture</a:t>
            </a:r>
          </a:p>
          <a:p>
            <a:pPr algn="l"/>
            <a:r>
              <a:rPr lang="en-AU" sz="1000" dirty="0">
                <a:solidFill>
                  <a:srgbClr val="555555"/>
                </a:solidFill>
                <a:latin typeface="Inter"/>
              </a:rPr>
              <a:t>• further integrations </a:t>
            </a:r>
          </a:p>
          <a:p>
            <a:pPr algn="l"/>
            <a:r>
              <a:rPr lang="en-AU" sz="1000" dirty="0">
                <a:solidFill>
                  <a:srgbClr val="555555"/>
                </a:solidFill>
                <a:latin typeface="Inter"/>
              </a:rPr>
              <a:t>• Possible white label products</a:t>
            </a:r>
          </a:p>
          <a:p>
            <a:pPr algn="l"/>
            <a:r>
              <a:rPr lang="en-AU" sz="1000" dirty="0">
                <a:solidFill>
                  <a:srgbClr val="555555"/>
                </a:solidFill>
                <a:latin typeface="Inter"/>
              </a:rPr>
              <a:t>• Add on services (appointments, further testing, fitness, diet, community)</a:t>
            </a:r>
          </a:p>
        </p:txBody>
      </p:sp>
      <p:sp>
        <p:nvSpPr>
          <p:cNvPr id="9" name="Rectangle 8"/>
          <p:cNvSpPr/>
          <p:nvPr/>
        </p:nvSpPr>
        <p:spPr>
          <a:xfrm>
            <a:off x="3246120" y="1737360"/>
            <a:ext cx="6350" cy="22860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3383280" y="1783080"/>
            <a:ext cx="73152" cy="73152"/>
          </a:xfrm>
          <a:prstGeom prst="ellipse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566160" y="1691640"/>
            <a:ext cx="23774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1400" b="1" i="0" dirty="0">
                <a:solidFill>
                  <a:srgbClr val="232328"/>
                </a:solidFill>
                <a:latin typeface="Inter"/>
              </a:rPr>
              <a:t>Data engine</a:t>
            </a:r>
            <a:endParaRPr sz="1400" b="1" i="0" dirty="0">
              <a:solidFill>
                <a:srgbClr val="232328"/>
              </a:solidFill>
              <a:latin typeface="Inter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66160" y="2103120"/>
            <a:ext cx="22809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 dirty="0">
                <a:solidFill>
                  <a:srgbClr val="555555"/>
                </a:solidFill>
                <a:latin typeface="Inter"/>
              </a:rPr>
              <a:t>• </a:t>
            </a:r>
            <a:r>
              <a:rPr lang="en-AU" sz="1000" b="0" i="0" dirty="0">
                <a:solidFill>
                  <a:srgbClr val="555555"/>
                </a:solidFill>
                <a:latin typeface="Inter"/>
              </a:rPr>
              <a:t>Anonymised</a:t>
            </a:r>
            <a:r>
              <a:rPr lang="en-AU" sz="1000" dirty="0">
                <a:solidFill>
                  <a:srgbClr val="555555"/>
                </a:solidFill>
                <a:latin typeface="Inter"/>
              </a:rPr>
              <a:t> data feeds into the system to build intelligence </a:t>
            </a:r>
          </a:p>
          <a:p>
            <a:pPr algn="l"/>
            <a:r>
              <a:rPr lang="en-AU" sz="1000" b="0" i="0" dirty="0">
                <a:solidFill>
                  <a:srgbClr val="555555"/>
                </a:solidFill>
                <a:latin typeface="Inter"/>
              </a:rPr>
              <a:t>• Self improving system</a:t>
            </a:r>
            <a:endParaRPr sz="1000" b="0" i="0" dirty="0">
              <a:solidFill>
                <a:srgbClr val="555555"/>
              </a:solidFill>
              <a:latin typeface="Inter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06440" y="1737360"/>
            <a:ext cx="6350" cy="22860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5943600" y="1783080"/>
            <a:ext cx="73152" cy="73152"/>
          </a:xfrm>
          <a:prstGeom prst="ellipse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126480" y="1691640"/>
            <a:ext cx="23774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1400" b="1" i="0" dirty="0">
                <a:solidFill>
                  <a:srgbClr val="232328"/>
                </a:solidFill>
                <a:latin typeface="Inter"/>
              </a:rPr>
              <a:t>Practitioner tools</a:t>
            </a:r>
            <a:endParaRPr sz="1400" b="1" i="0" dirty="0">
              <a:solidFill>
                <a:srgbClr val="232328"/>
              </a:solidFill>
              <a:latin typeface="Inter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26480" y="2103120"/>
            <a:ext cx="23774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AU" sz="1000" b="0" i="0" dirty="0">
                <a:solidFill>
                  <a:srgbClr val="555555"/>
                </a:solidFill>
                <a:latin typeface="Inter"/>
              </a:rPr>
              <a:t>• Doctor patient dashboard</a:t>
            </a:r>
          </a:p>
          <a:p>
            <a:pPr algn="l"/>
            <a:r>
              <a:rPr lang="en-AU" sz="1000" dirty="0">
                <a:solidFill>
                  <a:srgbClr val="555555"/>
                </a:solidFill>
                <a:latin typeface="Inter"/>
              </a:rPr>
              <a:t>• </a:t>
            </a:r>
            <a:r>
              <a:rPr lang="en-AU" sz="1000" dirty="0" err="1">
                <a:solidFill>
                  <a:srgbClr val="555555"/>
                </a:solidFill>
                <a:latin typeface="Inter"/>
              </a:rPr>
              <a:t>Onboaring</a:t>
            </a:r>
            <a:r>
              <a:rPr lang="en-AU" sz="1000" dirty="0">
                <a:solidFill>
                  <a:srgbClr val="555555"/>
                </a:solidFill>
                <a:latin typeface="Inter"/>
              </a:rPr>
              <a:t> via GP, IGP, </a:t>
            </a:r>
            <a:r>
              <a:rPr lang="en-AU" sz="1000" dirty="0" err="1">
                <a:solidFill>
                  <a:srgbClr val="555555"/>
                </a:solidFill>
                <a:latin typeface="Inter"/>
              </a:rPr>
              <a:t>Natropath</a:t>
            </a:r>
            <a:endParaRPr sz="1000" b="0" i="0" dirty="0">
              <a:solidFill>
                <a:srgbClr val="555555"/>
              </a:solidFill>
              <a:latin typeface="Int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31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48640" y="731520"/>
            <a:ext cx="38100" cy="3474720"/>
          </a:xfrm>
          <a:prstGeom prst="rect">
            <a:avLst/>
          </a:prstGeom>
          <a:solidFill>
            <a:srgbClr val="5B7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731520"/>
            <a:ext cx="2743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0" i="0">
                <a:solidFill>
                  <a:srgbClr val="5B72E8"/>
                </a:solidFill>
                <a:latin typeface="JetBrains Mono"/>
              </a:rPr>
              <a:t>REGULATORY PATHWAY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972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 i="0">
                <a:solidFill>
                  <a:srgbClr val="232328"/>
                </a:solidFill>
                <a:latin typeface="Inter"/>
              </a:rPr>
              <a:t>Compliance by design, not afterthought.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3657600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 dirty="0">
                <a:solidFill>
                  <a:srgbClr val="5B72E8"/>
                </a:solidFill>
                <a:latin typeface="JetBrains Mono"/>
              </a:rPr>
              <a:t>AUSTRALIA (TGA)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sz="900" b="0" i="0" dirty="0">
                <a:solidFill>
                  <a:srgbClr val="555555"/>
                </a:solidFill>
                <a:latin typeface="Inter"/>
              </a:rPr>
              <a:t>Compounded medicine pathway — doctor-prescribed, exempt from ARTG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sz="900" b="0" i="0" dirty="0">
                <a:solidFill>
                  <a:srgbClr val="555555"/>
                </a:solidFill>
                <a:latin typeface="Inter"/>
              </a:rPr>
              <a:t>Every formulation reviewed by a registered doctor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sz="900" b="0" i="0" dirty="0">
                <a:solidFill>
                  <a:srgbClr val="555555"/>
                </a:solidFill>
                <a:latin typeface="Inter"/>
              </a:rPr>
              <a:t>AI positioned as clinical decision support, not decision making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sz="900" b="0" i="0" dirty="0">
                <a:solidFill>
                  <a:srgbClr val="555555"/>
                </a:solidFill>
                <a:latin typeface="Inter"/>
              </a:rPr>
              <a:t>Pharmaceutical-grade, GMP-compliant Australian manufacturing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sz="900" b="0" i="0" dirty="0">
                <a:solidFill>
                  <a:srgbClr val="555555"/>
                </a:solidFill>
                <a:latin typeface="Inter"/>
              </a:rPr>
              <a:t>Advertising compliant with TGA Code 2021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54880" y="1828800"/>
            <a:ext cx="36576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 dirty="0">
                <a:solidFill>
                  <a:srgbClr val="5B72E8"/>
                </a:solidFill>
                <a:latin typeface="JetBrains Mono"/>
              </a:rPr>
              <a:t>UNITED STATES (FDA / FTC)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sz="900" b="0" i="0" dirty="0">
                <a:solidFill>
                  <a:srgbClr val="555555"/>
                </a:solidFill>
                <a:latin typeface="Inter"/>
              </a:rPr>
              <a:t>503A compounding pathway — licensed practitioner + pharmacy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sz="900" b="0" i="0" dirty="0">
                <a:solidFill>
                  <a:srgbClr val="555555"/>
                </a:solidFill>
                <a:latin typeface="Inter"/>
              </a:rPr>
              <a:t>Doctor-in-the-loop satisfies practitioner requirement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sz="900" b="0" i="0" dirty="0">
                <a:solidFill>
                  <a:srgbClr val="555555"/>
                </a:solidFill>
                <a:latin typeface="Inter"/>
              </a:rPr>
              <a:t>All claims substantiated with peer-reviewed evidence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sz="900" b="0" i="0" dirty="0">
                <a:solidFill>
                  <a:srgbClr val="555555"/>
                </a:solidFill>
                <a:latin typeface="Inter"/>
              </a:rPr>
              <a:t>Positioned as </a:t>
            </a:r>
            <a:r>
              <a:rPr sz="900" b="0" i="0" dirty="0" err="1">
                <a:solidFill>
                  <a:srgbClr val="555555"/>
                </a:solidFill>
                <a:latin typeface="Inter"/>
              </a:rPr>
              <a:t>personalised</a:t>
            </a:r>
            <a:r>
              <a:rPr sz="900" b="0" i="0" dirty="0">
                <a:solidFill>
                  <a:srgbClr val="555555"/>
                </a:solidFill>
                <a:latin typeface="Inter"/>
              </a:rPr>
              <a:t> nutritional support, not treatment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sz="900" b="0" i="0" dirty="0">
                <a:solidFill>
                  <a:srgbClr val="555555"/>
                </a:solidFill>
                <a:latin typeface="Inter"/>
              </a:rPr>
              <a:t>State-by-state compounding regulations mapped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1828800"/>
            <a:ext cx="12700" cy="22860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8640" y="4754880"/>
            <a:ext cx="1371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0" i="0">
                <a:solidFill>
                  <a:srgbClr val="999999"/>
                </a:solidFill>
                <a:latin typeface="JetBrains Mono"/>
              </a:rPr>
              <a:t>bioweave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4754880"/>
            <a:ext cx="1371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0" i="0">
                <a:solidFill>
                  <a:srgbClr val="999999"/>
                </a:solidFill>
                <a:latin typeface="JetBrains Mono"/>
              </a:rPr>
              <a:t>CONFIDENTIAL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6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0" y="1097280"/>
            <a:ext cx="9144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800" b="1" i="0">
                <a:solidFill>
                  <a:srgbClr val="5B72E8"/>
                </a:solidFill>
                <a:latin typeface="Inter"/>
              </a:rPr>
              <a:t>1,000,000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22860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 i="0" dirty="0">
                <a:solidFill>
                  <a:srgbClr val="232328"/>
                </a:solidFill>
                <a:latin typeface="Inter"/>
              </a:rPr>
              <a:t>people by 2030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926080"/>
            <a:ext cx="5486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1" dirty="0">
                <a:solidFill>
                  <a:srgbClr val="555555"/>
                </a:solidFill>
                <a:latin typeface="Source Serif 4 14pt"/>
              </a:rPr>
              <a:t>One million people with formulations built for their biology.
Not a celebrity’s. Theirs.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709160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666666"/>
                </a:solidFill>
                <a:latin typeface="JetBrains Mono"/>
              </a:rPr>
              <a:t>bioweave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47091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666666"/>
                </a:solidFill>
                <a:latin typeface="JetBrains Mono"/>
              </a:rPr>
              <a:t>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470916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0" i="0">
                <a:solidFill>
                  <a:srgbClr val="666666"/>
                </a:solidFill>
                <a:latin typeface="JetBrains Mono"/>
              </a:rPr>
              <a:t>32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23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5486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1" dirty="0">
                <a:solidFill>
                  <a:srgbClr val="FAFAFC">
                    <a:alpha val="70000"/>
                  </a:srgbClr>
                </a:solidFill>
                <a:latin typeface="Source Serif 4 14pt"/>
              </a:rPr>
              <a:t>Individual biology, illuminated.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572000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FAFAFC">
                    <a:alpha val="30000"/>
                  </a:srgbClr>
                </a:solidFill>
                <a:latin typeface="Inter"/>
              </a:rPr>
              <a:t>April 2026  |  Confidential</a:t>
            </a:r>
          </a:p>
        </p:txBody>
      </p:sp>
      <p:pic>
        <p:nvPicPr>
          <p:cNvPr id="15" name="Picture 14" descr="b_logo_white.png">
            <a:extLst>
              <a:ext uri="{FF2B5EF4-FFF2-40B4-BE49-F238E27FC236}">
                <a16:creationId xmlns:a16="http://schemas.microsoft.com/office/drawing/2014/main" id="{D9623F14-0D4B-5960-15BF-6D8872E27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57200"/>
            <a:ext cx="457200" cy="4572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71853AF-63D8-DA9F-DC6A-ED4234F08059}"/>
              </a:ext>
            </a:extLst>
          </p:cNvPr>
          <p:cNvSpPr txBox="1"/>
          <p:nvPr/>
        </p:nvSpPr>
        <p:spPr>
          <a:xfrm>
            <a:off x="1042416" y="576072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 dirty="0">
                <a:solidFill>
                  <a:srgbClr val="FAFAFC"/>
                </a:solidFill>
                <a:latin typeface="Inter"/>
              </a:rPr>
              <a:t>B I O W E A V 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2326</Words>
  <Application>Microsoft Macintosh PowerPoint</Application>
  <PresentationFormat>On-screen Show (16:9)</PresentationFormat>
  <Paragraphs>445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Inter</vt:lpstr>
      <vt:lpstr>JetBrains Mono</vt:lpstr>
      <vt:lpstr>Source Serif 4 14pt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David Trewern</cp:lastModifiedBy>
  <cp:revision>8</cp:revision>
  <dcterms:created xsi:type="dcterms:W3CDTF">2013-01-27T09:14:16Z</dcterms:created>
  <dcterms:modified xsi:type="dcterms:W3CDTF">2026-04-07T23:30:36Z</dcterms:modified>
  <cp:category/>
</cp:coreProperties>
</file>