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0"/>
    <p:restoredTop sz="94717"/>
  </p:normalViewPr>
  <p:slideViewPr>
    <p:cSldViewPr snapToGrid="0" snapToObjects="1">
      <p:cViewPr>
        <p:scale>
          <a:sx n="166" d="100"/>
          <a:sy n="166" d="100"/>
        </p:scale>
        <p:origin x="576" y="33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47" Type="http://schemas.openxmlformats.org/officeDocument/2006/relationships/presProps" Target="presProps.xml"/><Relationship Id="rId48" Type="http://schemas.openxmlformats.org/officeDocument/2006/relationships/viewProps" Target="viewProps.xml"/><Relationship Id="rId49" Type="http://schemas.openxmlformats.org/officeDocument/2006/relationships/theme" Target="theme/theme1.xml"/><Relationship Id="rId5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4/8/26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4/8/26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4/8/26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4/8/26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4/8/26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4/8/26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4/8/26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4/8/26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4/8/26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C1835"/>
          </a:solidFill>
          <a:ln>
            <a:noFill/>
          </a:ln>
        </p:spPr>
        <p:txBody>
          <a:bodyPr rtlCol="0" anchor="ctr"/>
          <a:lstStyle/>
          <a:p>
            <a:pPr algn="ctr"/>
          </a:p>
        </p:txBody>
      </p:sp>
      <p:pic>
        <p:nvPicPr>
          <p:cNvPr id="3" name="Picture 2" descr="v12_logo_slide0_3.png"/>
          <p:cNvPicPr>
            <a:picLocks noChangeAspect="1"/>
          </p:cNvPicPr>
          <p:nvPr/>
        </p:nvPicPr>
        <p:blipFill>
          <a:blip r:embed="rId2"/>
          <a:stretch>
            <a:fillRect/>
          </a:stretch>
        </p:blipFill>
        <p:spPr>
          <a:xfrm>
            <a:off x="548640" y="502920"/>
            <a:ext cx="347472" cy="347472"/>
          </a:xfrm>
          <a:prstGeom prst="rect">
            <a:avLst/>
          </a:prstGeom>
        </p:spPr>
      </p:pic>
      <p:sp>
        <p:nvSpPr>
          <p:cNvPr id="4" name="TextBox 3"/>
          <p:cNvSpPr txBox="1"/>
          <p:nvPr/>
        </p:nvSpPr>
        <p:spPr>
          <a:xfrm>
            <a:off x="987552" y="548640"/>
            <a:ext cx="1828800" cy="274320"/>
          </a:xfrm>
          <a:prstGeom prst="rect">
            <a:avLst/>
          </a:prstGeom>
          <a:noFill/>
        </p:spPr>
        <p:txBody>
          <a:bodyPr wrap="square">
            <a:spAutoFit/>
          </a:bodyPr>
          <a:lstStyle/>
          <a:p>
            <a:pPr algn="l"/>
            <a:r>
              <a:rPr sz="1000" b="1" i="0">
                <a:solidFill>
                  <a:srgbClr val="FAFAFC"/>
                </a:solidFill>
                <a:latin typeface="Inter"/>
              </a:rPr>
              <a:t>B I O W E A V E</a:t>
            </a:r>
          </a:p>
        </p:txBody>
      </p:sp>
      <p:sp>
        <p:nvSpPr>
          <p:cNvPr id="5" name="TextBox 4"/>
          <p:cNvSpPr txBox="1"/>
          <p:nvPr/>
        </p:nvSpPr>
        <p:spPr>
          <a:xfrm>
            <a:off x="548640" y="1828800"/>
            <a:ext cx="6400800" cy="731520"/>
          </a:xfrm>
          <a:prstGeom prst="rect">
            <a:avLst/>
          </a:prstGeom>
          <a:noFill/>
        </p:spPr>
        <p:txBody>
          <a:bodyPr wrap="square">
            <a:spAutoFit/>
          </a:bodyPr>
          <a:lstStyle/>
          <a:p>
            <a:pPr algn="l"/>
            <a:r>
              <a:rPr sz="3200" b="1" i="0">
                <a:solidFill>
                  <a:srgbClr val="FAFAFC"/>
                </a:solidFill>
                <a:latin typeface="Inter"/>
              </a:rPr>
              <a:t>Your Biology.</a:t>
            </a:r>
          </a:p>
          <a:p>
            <a:pPr algn="l"/>
            <a:r>
              <a:rPr sz="3200" b="1" i="0">
                <a:solidFill>
                  <a:srgbClr val="FAFAFC"/>
                </a:solidFill>
                <a:latin typeface="Inter"/>
              </a:rPr>
              <a:t>Your Intelligence.</a:t>
            </a:r>
          </a:p>
        </p:txBody>
      </p:sp>
      <p:sp>
        <p:nvSpPr>
          <p:cNvPr id="6" name="TextBox 5"/>
          <p:cNvSpPr txBox="1"/>
          <p:nvPr/>
        </p:nvSpPr>
        <p:spPr>
          <a:xfrm>
            <a:off x="548640" y="3108960"/>
            <a:ext cx="4572000" cy="274320"/>
          </a:xfrm>
          <a:prstGeom prst="rect">
            <a:avLst/>
          </a:prstGeom>
          <a:noFill/>
        </p:spPr>
        <p:txBody>
          <a:bodyPr wrap="square">
            <a:spAutoFit/>
          </a:bodyPr>
          <a:lstStyle/>
          <a:p>
            <a:pPr algn="l"/>
            <a:r>
              <a:rPr sz="1200" b="0" i="1">
                <a:solidFill>
                  <a:srgbClr val="B4B4C3"/>
                </a:solidFill>
                <a:latin typeface="Source Serif 4 14pt"/>
              </a:rPr>
              <a:t>David Trewern  |  April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1371600"/>
            <a:ext cx="7315200" cy="457200"/>
          </a:xfrm>
          <a:prstGeom prst="rect">
            <a:avLst/>
          </a:prstGeom>
          <a:noFill/>
        </p:spPr>
        <p:txBody>
          <a:bodyPr wrap="square">
            <a:spAutoFit/>
          </a:bodyPr>
          <a:lstStyle/>
          <a:p>
            <a:pPr algn="ctr"/>
            <a:r>
              <a:rPr sz="2400" b="1" i="0">
                <a:solidFill>
                  <a:srgbClr val="232328"/>
                </a:solidFill>
                <a:latin typeface="Inter"/>
              </a:rPr>
              <a:t>A note before we begin</a:t>
            </a:r>
          </a:p>
        </p:txBody>
      </p:sp>
      <p:sp>
        <p:nvSpPr>
          <p:cNvPr id="4" name="TextBox 3"/>
          <p:cNvSpPr txBox="1"/>
          <p:nvPr/>
        </p:nvSpPr>
        <p:spPr>
          <a:xfrm>
            <a:off x="1371600" y="2194560"/>
            <a:ext cx="5943600" cy="1371600"/>
          </a:xfrm>
          <a:prstGeom prst="rect">
            <a:avLst/>
          </a:prstGeom>
          <a:noFill/>
        </p:spPr>
        <p:txBody>
          <a:bodyPr wrap="square">
            <a:spAutoFit/>
          </a:bodyPr>
          <a:lstStyle/>
          <a:p>
            <a:pPr algn="ctr"/>
            <a:r>
              <a:rPr sz="1300" b="0" i="0">
                <a:solidFill>
                  <a:srgbClr val="555555"/>
                </a:solidFill>
                <a:latin typeface="Source Serif 4 14pt"/>
              </a:rPr>
              <a:t>I’ve kept this presentation at a high level.</a:t>
            </a:r>
          </a:p>
          <a:p>
            <a:pPr algn="ctr"/>
            <a:r>
              <a:rPr sz="1300" b="0" i="0">
                <a:solidFill>
                  <a:srgbClr val="555555"/>
                </a:solidFill>
                <a:latin typeface="Source Serif 4 14pt"/>
              </a:rPr>
              <a:t/>
            </a:r>
          </a:p>
          <a:p>
            <a:pPr algn="ctr"/>
            <a:r>
              <a:rPr sz="1300" b="0" i="0">
                <a:solidFill>
                  <a:srgbClr val="555555"/>
                </a:solidFill>
                <a:latin typeface="Source Serif 4 14pt"/>
              </a:rPr>
              <a:t>There’s significant proprietary architecture and clinical safety IP underneath that I’m happy to share in more detail under appropriate confidentiality.</a:t>
            </a:r>
          </a:p>
          <a:p>
            <a:pPr algn="ctr"/>
            <a:r>
              <a:rPr sz="1300" b="0" i="0">
                <a:solidFill>
                  <a:srgbClr val="555555"/>
                </a:solidFill>
                <a:latin typeface="Source Serif 4 14pt"/>
              </a:rPr>
              <a:t/>
            </a:r>
          </a:p>
          <a:p>
            <a:pPr algn="ctr"/>
            <a:r>
              <a:rPr sz="1300" b="0" i="0">
                <a:solidFill>
                  <a:srgbClr val="555555"/>
                </a:solidFill>
                <a:latin typeface="Source Serif 4 14pt"/>
              </a:rPr>
              <a:t>For today, I want to show you what we’ve built and where it’s going.</a:t>
            </a:r>
          </a:p>
        </p:txBody>
      </p:sp>
      <p:sp>
        <p:nvSpPr>
          <p:cNvPr id="5" name="TextBox 4"/>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6" name="TextBox 5"/>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1</a:t>
            </a:r>
          </a:p>
        </p:txBody>
      </p:sp>
      <p:sp>
        <p:nvSpPr>
          <p:cNvPr id="7" name="TextBox 6"/>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THE PROBLEM</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400" b="1" i="0">
                <a:solidFill>
                  <a:srgbClr val="232328"/>
                </a:solidFill>
                <a:latin typeface="Inter"/>
              </a:rPr>
              <a:t>Supplements can do real harm</a:t>
            </a:r>
          </a:p>
        </p:txBody>
      </p:sp>
      <p:sp>
        <p:nvSpPr>
          <p:cNvPr id="5" name="TextBox 4"/>
          <p:cNvSpPr txBox="1"/>
          <p:nvPr/>
        </p:nvSpPr>
        <p:spPr>
          <a:xfrm>
            <a:off x="548640" y="1463040"/>
            <a:ext cx="7315200" cy="731520"/>
          </a:xfrm>
          <a:prstGeom prst="rect">
            <a:avLst/>
          </a:prstGeom>
          <a:noFill/>
        </p:spPr>
        <p:txBody>
          <a:bodyPr wrap="square">
            <a:spAutoFit/>
          </a:bodyPr>
          <a:lstStyle/>
          <a:p>
            <a:pPr algn="l"/>
            <a:r>
              <a:rPr sz="1300" b="0" i="0">
                <a:solidFill>
                  <a:srgbClr val="555555"/>
                </a:solidFill>
                <a:latin typeface="Source Serif 4 14pt"/>
              </a:rPr>
              <a:t>The $279 billion global supplement industry sells products without checking whether they’re safe for the person taking them.</a:t>
            </a:r>
          </a:p>
          <a:p>
            <a:pPr algn="l"/>
            <a:r>
              <a:rPr sz="1300" b="0" i="0">
                <a:solidFill>
                  <a:srgbClr val="555555"/>
                </a:solidFill>
                <a:latin typeface="Source Serif 4 14pt"/>
              </a:rPr>
              <a:t/>
            </a:r>
          </a:p>
          <a:p>
            <a:pPr algn="l"/>
            <a:r>
              <a:rPr sz="1300" b="0" i="0">
                <a:solidFill>
                  <a:srgbClr val="555555"/>
                </a:solidFill>
                <a:latin typeface="Source Serif 4 14pt"/>
              </a:rPr>
              <a:t>If a supplement can do good, it can also do harm. You can’t have it both ways.</a:t>
            </a:r>
          </a:p>
        </p:txBody>
      </p:sp>
      <p:sp>
        <p:nvSpPr>
          <p:cNvPr id="6" name="Rounded Rectangle 5"/>
          <p:cNvSpPr/>
          <p:nvPr/>
        </p:nvSpPr>
        <p:spPr>
          <a:xfrm>
            <a:off x="548640" y="2560320"/>
            <a:ext cx="2286000" cy="1371600"/>
          </a:xfrm>
          <a:prstGeom prst="roundRect">
            <a:avLst>
              <a:gd name="adj" fmla="val 6000"/>
            </a:avLst>
          </a:prstGeom>
          <a:solidFill>
            <a:srgbClr val="FFF0F0"/>
          </a:solidFill>
          <a:ln w="9525">
            <a:solidFill>
              <a:srgbClr val="EF4444"/>
            </a:solidFill>
          </a:ln>
        </p:spPr>
        <p:txBody>
          <a:bodyPr rtlCol="0" anchor="ctr"/>
          <a:lstStyle/>
          <a:p>
            <a:pPr algn="ctr"/>
          </a:p>
        </p:txBody>
      </p:sp>
      <p:sp>
        <p:nvSpPr>
          <p:cNvPr id="7" name="TextBox 6"/>
          <p:cNvSpPr txBox="1"/>
          <p:nvPr/>
        </p:nvSpPr>
        <p:spPr>
          <a:xfrm>
            <a:off x="731520" y="2697480"/>
            <a:ext cx="1920240" cy="182880"/>
          </a:xfrm>
          <a:prstGeom prst="rect">
            <a:avLst/>
          </a:prstGeom>
          <a:noFill/>
        </p:spPr>
        <p:txBody>
          <a:bodyPr wrap="square">
            <a:spAutoFit/>
          </a:bodyPr>
          <a:lstStyle/>
          <a:p>
            <a:pPr algn="l"/>
            <a:r>
              <a:rPr sz="1300" b="1" i="0">
                <a:solidFill>
                  <a:srgbClr val="232328"/>
                </a:solidFill>
                <a:latin typeface="Inter"/>
              </a:rPr>
              <a:t>Blueprint</a:t>
            </a:r>
          </a:p>
        </p:txBody>
      </p:sp>
      <p:sp>
        <p:nvSpPr>
          <p:cNvPr id="8" name="TextBox 7"/>
          <p:cNvSpPr txBox="1"/>
          <p:nvPr/>
        </p:nvSpPr>
        <p:spPr>
          <a:xfrm>
            <a:off x="731520" y="2926080"/>
            <a:ext cx="1920240" cy="731520"/>
          </a:xfrm>
          <a:prstGeom prst="rect">
            <a:avLst/>
          </a:prstGeom>
          <a:noFill/>
        </p:spPr>
        <p:txBody>
          <a:bodyPr wrap="square">
            <a:spAutoFit/>
          </a:bodyPr>
          <a:lstStyle/>
          <a:p>
            <a:pPr algn="l"/>
            <a:r>
              <a:rPr sz="1000" b="0" i="0">
                <a:solidFill>
                  <a:srgbClr val="555555"/>
                </a:solidFill>
                <a:latin typeface="Source Serif 4 14pt"/>
              </a:rPr>
              <a:t>$20M day-one sales.</a:t>
            </a:r>
          </a:p>
          <a:p>
            <a:pPr algn="l"/>
            <a:r>
              <a:rPr sz="1000" b="0" i="0">
                <a:solidFill>
                  <a:srgbClr val="555555"/>
                </a:solidFill>
                <a:latin typeface="Source Serif 4 14pt"/>
              </a:rPr>
              <a:t>60% of participants had</a:t>
            </a:r>
          </a:p>
          <a:p>
            <a:pPr algn="l"/>
            <a:r>
              <a:rPr sz="1000" b="0" i="0">
                <a:solidFill>
                  <a:srgbClr val="555555"/>
                </a:solidFill>
                <a:latin typeface="Source Serif 4 14pt"/>
              </a:rPr>
              <a:t>side effects from a</a:t>
            </a:r>
          </a:p>
          <a:p>
            <a:pPr algn="l"/>
            <a:r>
              <a:rPr sz="1000" b="0" i="0">
                <a:solidFill>
                  <a:srgbClr val="555555"/>
                </a:solidFill>
                <a:latin typeface="Source Serif 4 14pt"/>
              </a:rPr>
              <a:t>generic stack.</a:t>
            </a:r>
          </a:p>
        </p:txBody>
      </p:sp>
      <p:sp>
        <p:nvSpPr>
          <p:cNvPr id="9" name="Rounded Rectangle 8"/>
          <p:cNvSpPr/>
          <p:nvPr/>
        </p:nvSpPr>
        <p:spPr>
          <a:xfrm>
            <a:off x="3017520" y="2560320"/>
            <a:ext cx="2286000" cy="1371600"/>
          </a:xfrm>
          <a:prstGeom prst="roundRect">
            <a:avLst>
              <a:gd name="adj" fmla="val 6000"/>
            </a:avLst>
          </a:prstGeom>
          <a:solidFill>
            <a:srgbClr val="FFF0F0"/>
          </a:solidFill>
          <a:ln w="9525">
            <a:solidFill>
              <a:srgbClr val="EF4444"/>
            </a:solidFill>
          </a:ln>
        </p:spPr>
        <p:txBody>
          <a:bodyPr rtlCol="0" anchor="ctr"/>
          <a:lstStyle/>
          <a:p>
            <a:pPr algn="ctr"/>
          </a:p>
        </p:txBody>
      </p:sp>
      <p:sp>
        <p:nvSpPr>
          <p:cNvPr id="10" name="TextBox 9"/>
          <p:cNvSpPr txBox="1"/>
          <p:nvPr/>
        </p:nvSpPr>
        <p:spPr>
          <a:xfrm>
            <a:off x="3200400" y="2697480"/>
            <a:ext cx="1920240" cy="182880"/>
          </a:xfrm>
          <a:prstGeom prst="rect">
            <a:avLst/>
          </a:prstGeom>
          <a:noFill/>
        </p:spPr>
        <p:txBody>
          <a:bodyPr wrap="square">
            <a:spAutoFit/>
          </a:bodyPr>
          <a:lstStyle/>
          <a:p>
            <a:pPr algn="l"/>
            <a:r>
              <a:rPr sz="1300" b="1" i="0">
                <a:solidFill>
                  <a:srgbClr val="232328"/>
                </a:solidFill>
                <a:latin typeface="Inter"/>
              </a:rPr>
              <a:t>The hidden risk</a:t>
            </a:r>
          </a:p>
        </p:txBody>
      </p:sp>
      <p:sp>
        <p:nvSpPr>
          <p:cNvPr id="11" name="TextBox 10"/>
          <p:cNvSpPr txBox="1"/>
          <p:nvPr/>
        </p:nvSpPr>
        <p:spPr>
          <a:xfrm>
            <a:off x="3200400" y="2926080"/>
            <a:ext cx="1920240" cy="731520"/>
          </a:xfrm>
          <a:prstGeom prst="rect">
            <a:avLst/>
          </a:prstGeom>
          <a:noFill/>
        </p:spPr>
        <p:txBody>
          <a:bodyPr wrap="square">
            <a:spAutoFit/>
          </a:bodyPr>
          <a:lstStyle/>
          <a:p>
            <a:pPr algn="l"/>
            <a:r>
              <a:rPr sz="1000" b="0" i="0">
                <a:solidFill>
                  <a:srgbClr val="555555"/>
                </a:solidFill>
                <a:latin typeface="Source Serif 4 14pt"/>
              </a:rPr>
              <a:t>93% of people carry</a:t>
            </a:r>
          </a:p>
          <a:p>
            <a:pPr algn="l"/>
            <a:r>
              <a:rPr sz="1000" b="0" i="0">
                <a:solidFill>
                  <a:srgbClr val="555555"/>
                </a:solidFill>
                <a:latin typeface="Source Serif 4 14pt"/>
              </a:rPr>
              <a:t>genetic variants that affect</a:t>
            </a:r>
          </a:p>
          <a:p>
            <a:pPr algn="l"/>
            <a:r>
              <a:rPr sz="1000" b="0" i="0">
                <a:solidFill>
                  <a:srgbClr val="555555"/>
                </a:solidFill>
                <a:latin typeface="Source Serif 4 14pt"/>
              </a:rPr>
              <a:t>supplement metabolism.</a:t>
            </a:r>
          </a:p>
          <a:p>
            <a:pPr algn="l"/>
            <a:r>
              <a:rPr sz="1000" b="0" i="0">
                <a:solidFill>
                  <a:srgbClr val="555555"/>
                </a:solidFill>
                <a:latin typeface="Source Serif 4 14pt"/>
              </a:rPr>
              <a:t>Most never find out.</a:t>
            </a:r>
          </a:p>
        </p:txBody>
      </p:sp>
      <p:sp>
        <p:nvSpPr>
          <p:cNvPr id="12" name="Rounded Rectangle 11"/>
          <p:cNvSpPr/>
          <p:nvPr/>
        </p:nvSpPr>
        <p:spPr>
          <a:xfrm>
            <a:off x="5486400" y="2560320"/>
            <a:ext cx="2286000" cy="1371600"/>
          </a:xfrm>
          <a:prstGeom prst="roundRect">
            <a:avLst>
              <a:gd name="adj" fmla="val 6000"/>
            </a:avLst>
          </a:prstGeom>
          <a:solidFill>
            <a:srgbClr val="E9EEFF"/>
          </a:solidFill>
          <a:ln w="9525">
            <a:solidFill>
              <a:srgbClr val="5B72E8"/>
            </a:solidFill>
          </a:ln>
        </p:spPr>
        <p:txBody>
          <a:bodyPr rtlCol="0" anchor="ctr"/>
          <a:lstStyle/>
          <a:p>
            <a:pPr algn="ctr"/>
          </a:p>
        </p:txBody>
      </p:sp>
      <p:sp>
        <p:nvSpPr>
          <p:cNvPr id="13" name="TextBox 12"/>
          <p:cNvSpPr txBox="1"/>
          <p:nvPr/>
        </p:nvSpPr>
        <p:spPr>
          <a:xfrm>
            <a:off x="5669280" y="2697480"/>
            <a:ext cx="1920240" cy="182880"/>
          </a:xfrm>
          <a:prstGeom prst="rect">
            <a:avLst/>
          </a:prstGeom>
          <a:noFill/>
        </p:spPr>
        <p:txBody>
          <a:bodyPr wrap="square">
            <a:spAutoFit/>
          </a:bodyPr>
          <a:lstStyle/>
          <a:p>
            <a:pPr algn="l"/>
            <a:r>
              <a:rPr sz="1300" b="1" i="0">
                <a:solidFill>
                  <a:srgbClr val="232328"/>
                </a:solidFill>
                <a:latin typeface="Inter"/>
              </a:rPr>
              <a:t>Herbalife / Bioniq</a:t>
            </a:r>
          </a:p>
        </p:txBody>
      </p:sp>
      <p:sp>
        <p:nvSpPr>
          <p:cNvPr id="14" name="TextBox 13"/>
          <p:cNvSpPr txBox="1"/>
          <p:nvPr/>
        </p:nvSpPr>
        <p:spPr>
          <a:xfrm>
            <a:off x="5669280" y="2926080"/>
            <a:ext cx="1920240" cy="731520"/>
          </a:xfrm>
          <a:prstGeom prst="rect">
            <a:avLst/>
          </a:prstGeom>
          <a:noFill/>
        </p:spPr>
        <p:txBody>
          <a:bodyPr wrap="square">
            <a:spAutoFit/>
          </a:bodyPr>
          <a:lstStyle/>
          <a:p>
            <a:pPr algn="l"/>
            <a:r>
              <a:rPr sz="1000" b="0" i="0">
                <a:solidFill>
                  <a:srgbClr val="555555"/>
                </a:solidFill>
                <a:latin typeface="Source Serif 4 14pt"/>
              </a:rPr>
              <a:t>Just acquired for $150M</a:t>
            </a:r>
          </a:p>
          <a:p>
            <a:pPr algn="l"/>
            <a:r>
              <a:rPr sz="1000" b="0" i="0">
                <a:solidFill>
                  <a:srgbClr val="555555"/>
                </a:solidFill>
                <a:latin typeface="Source Serif 4 14pt"/>
              </a:rPr>
              <a:t>(March 2026).</a:t>
            </a:r>
          </a:p>
          <a:p>
            <a:pPr algn="l"/>
            <a:r>
              <a:rPr sz="1000" b="0" i="0">
                <a:solidFill>
                  <a:srgbClr val="555555"/>
                </a:solidFill>
                <a:latin typeface="Source Serif 4 14pt"/>
              </a:rPr>
              <a:t>Cristiano Ronaldo backed.</a:t>
            </a:r>
          </a:p>
          <a:p>
            <a:pPr algn="l"/>
            <a:r>
              <a:rPr sz="1000" b="0" i="0">
                <a:solidFill>
                  <a:srgbClr val="555555"/>
                </a:solidFill>
                <a:latin typeface="Source Serif 4 14pt"/>
              </a:rPr>
              <a:t>The market is moving.</a:t>
            </a:r>
          </a:p>
        </p:txBody>
      </p:sp>
      <p:sp>
        <p:nvSpPr>
          <p:cNvPr id="15" name="TextBox 14"/>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16" name="TextBox 15"/>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2</a:t>
            </a:r>
          </a:p>
        </p:txBody>
      </p:sp>
      <p:sp>
        <p:nvSpPr>
          <p:cNvPr id="17" name="TextBox 16"/>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MY STORY</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200" b="1" i="0">
                <a:solidFill>
                  <a:srgbClr val="232328"/>
                </a:solidFill>
                <a:latin typeface="Inter"/>
              </a:rPr>
              <a:t>Three failures that built Bioweave</a:t>
            </a:r>
          </a:p>
        </p:txBody>
      </p:sp>
      <p:sp>
        <p:nvSpPr>
          <p:cNvPr id="5" name="Rounded Rectangle 4"/>
          <p:cNvSpPr/>
          <p:nvPr/>
        </p:nvSpPr>
        <p:spPr>
          <a:xfrm>
            <a:off x="365760" y="1554480"/>
            <a:ext cx="2468880" cy="2286000"/>
          </a:xfrm>
          <a:prstGeom prst="roundRect">
            <a:avLst>
              <a:gd name="adj" fmla="val 6000"/>
            </a:avLst>
          </a:prstGeom>
          <a:solidFill>
            <a:srgbClr val="F5F7FB"/>
          </a:solidFill>
          <a:ln w="9525">
            <a:solidFill>
              <a:srgbClr val="E6E9F2"/>
            </a:solidFill>
          </a:ln>
        </p:spPr>
        <p:txBody>
          <a:bodyPr rtlCol="0" anchor="ctr"/>
          <a:lstStyle/>
          <a:p>
            <a:pPr algn="ctr"/>
          </a:p>
        </p:txBody>
      </p:sp>
      <p:sp>
        <p:nvSpPr>
          <p:cNvPr id="6" name="TextBox 5"/>
          <p:cNvSpPr txBox="1"/>
          <p:nvPr/>
        </p:nvSpPr>
        <p:spPr>
          <a:xfrm>
            <a:off x="502920" y="1691640"/>
            <a:ext cx="2194560" cy="182880"/>
          </a:xfrm>
          <a:prstGeom prst="rect">
            <a:avLst/>
          </a:prstGeom>
          <a:noFill/>
        </p:spPr>
        <p:txBody>
          <a:bodyPr wrap="square">
            <a:spAutoFit/>
          </a:bodyPr>
          <a:lstStyle/>
          <a:p>
            <a:pPr algn="l"/>
            <a:r>
              <a:rPr sz="1300" b="1" i="0">
                <a:solidFill>
                  <a:srgbClr val="5B72E8"/>
                </a:solidFill>
                <a:latin typeface="Inter"/>
              </a:rPr>
              <a:t>Methyl-B12</a:t>
            </a:r>
          </a:p>
        </p:txBody>
      </p:sp>
      <p:sp>
        <p:nvSpPr>
          <p:cNvPr id="7" name="TextBox 6"/>
          <p:cNvSpPr txBox="1"/>
          <p:nvPr/>
        </p:nvSpPr>
        <p:spPr>
          <a:xfrm>
            <a:off x="502920" y="1965960"/>
            <a:ext cx="2194560" cy="1645920"/>
          </a:xfrm>
          <a:prstGeom prst="rect">
            <a:avLst/>
          </a:prstGeom>
          <a:noFill/>
        </p:spPr>
        <p:txBody>
          <a:bodyPr wrap="square">
            <a:spAutoFit/>
          </a:bodyPr>
          <a:lstStyle/>
          <a:p>
            <a:pPr algn="l"/>
            <a:r>
              <a:rPr sz="1000" b="0" i="0">
                <a:solidFill>
                  <a:srgbClr val="555555"/>
                </a:solidFill>
                <a:latin typeface="Source Serif 4 14pt"/>
              </a:rPr>
              <a:t>Took a methylation supplement</a:t>
            </a:r>
          </a:p>
          <a:p>
            <a:pPr algn="l"/>
            <a:r>
              <a:rPr sz="1000" b="0" i="0">
                <a:solidFill>
                  <a:srgbClr val="555555"/>
                </a:solidFill>
                <a:latin typeface="Source Serif 4 14pt"/>
              </a:rPr>
              <a:t>by the expert who wrote the book.</a:t>
            </a:r>
          </a:p>
          <a:p>
            <a:pPr algn="l"/>
            <a:r>
              <a:rPr sz="1000" b="0" i="0">
                <a:solidFill>
                  <a:srgbClr val="555555"/>
                </a:solidFill>
                <a:latin typeface="Source Serif 4 14pt"/>
              </a:rPr>
              <a:t>My COMT gene can’t clear the</a:t>
            </a:r>
          </a:p>
          <a:p>
            <a:pPr algn="l"/>
            <a:r>
              <a:rPr sz="1000" b="0" i="0">
                <a:solidFill>
                  <a:srgbClr val="555555"/>
                </a:solidFill>
                <a:latin typeface="Source Serif 4 14pt"/>
              </a:rPr>
              <a:t>catecholamine surge.</a:t>
            </a:r>
          </a:p>
          <a:p>
            <a:pPr algn="l"/>
            <a:r>
              <a:rPr sz="1000" b="0" i="0">
                <a:solidFill>
                  <a:srgbClr val="555555"/>
                </a:solidFill>
                <a:latin typeface="Source Serif 4 14pt"/>
              </a:rPr>
              <a:t>Result: ectopic heartbeats,</a:t>
            </a:r>
          </a:p>
          <a:p>
            <a:pPr algn="l"/>
            <a:r>
              <a:rPr sz="1000" b="0" i="0">
                <a:solidFill>
                  <a:srgbClr val="555555"/>
                </a:solidFill>
                <a:latin typeface="Source Serif 4 14pt"/>
              </a:rPr>
              <a:t>hospitalisation.</a:t>
            </a:r>
          </a:p>
        </p:txBody>
      </p:sp>
      <p:sp>
        <p:nvSpPr>
          <p:cNvPr id="8" name="Rounded Rectangle 7"/>
          <p:cNvSpPr/>
          <p:nvPr/>
        </p:nvSpPr>
        <p:spPr>
          <a:xfrm>
            <a:off x="3017520" y="1554480"/>
            <a:ext cx="2468880" cy="2286000"/>
          </a:xfrm>
          <a:prstGeom prst="roundRect">
            <a:avLst>
              <a:gd name="adj" fmla="val 6000"/>
            </a:avLst>
          </a:prstGeom>
          <a:solidFill>
            <a:srgbClr val="F5F7FB"/>
          </a:solidFill>
          <a:ln w="9525">
            <a:solidFill>
              <a:srgbClr val="E6E9F2"/>
            </a:solidFill>
          </a:ln>
        </p:spPr>
        <p:txBody>
          <a:bodyPr rtlCol="0" anchor="ctr"/>
          <a:lstStyle/>
          <a:p>
            <a:pPr algn="ctr"/>
          </a:p>
        </p:txBody>
      </p:sp>
      <p:sp>
        <p:nvSpPr>
          <p:cNvPr id="9" name="TextBox 8"/>
          <p:cNvSpPr txBox="1"/>
          <p:nvPr/>
        </p:nvSpPr>
        <p:spPr>
          <a:xfrm>
            <a:off x="3154679" y="1691640"/>
            <a:ext cx="2194560" cy="182880"/>
          </a:xfrm>
          <a:prstGeom prst="rect">
            <a:avLst/>
          </a:prstGeom>
          <a:noFill/>
        </p:spPr>
        <p:txBody>
          <a:bodyPr wrap="square">
            <a:spAutoFit/>
          </a:bodyPr>
          <a:lstStyle/>
          <a:p>
            <a:pPr algn="l"/>
            <a:r>
              <a:rPr sz="1300" b="1" i="0">
                <a:solidFill>
                  <a:srgbClr val="5B72E8"/>
                </a:solidFill>
                <a:latin typeface="Inter"/>
              </a:rPr>
              <a:t>Calcium electrolyte</a:t>
            </a:r>
          </a:p>
        </p:txBody>
      </p:sp>
      <p:sp>
        <p:nvSpPr>
          <p:cNvPr id="10" name="TextBox 9"/>
          <p:cNvSpPr txBox="1"/>
          <p:nvPr/>
        </p:nvSpPr>
        <p:spPr>
          <a:xfrm>
            <a:off x="3154679" y="1965960"/>
            <a:ext cx="2194560" cy="1645920"/>
          </a:xfrm>
          <a:prstGeom prst="rect">
            <a:avLst/>
          </a:prstGeom>
          <a:noFill/>
        </p:spPr>
        <p:txBody>
          <a:bodyPr wrap="square">
            <a:spAutoFit/>
          </a:bodyPr>
          <a:lstStyle/>
          <a:p>
            <a:pPr algn="l"/>
            <a:r>
              <a:rPr sz="1000" b="0" i="0">
                <a:solidFill>
                  <a:srgbClr val="555555"/>
                </a:solidFill>
                <a:latin typeface="Source Serif 4 14pt"/>
              </a:rPr>
              <a:t>Hidden calcium in an</a:t>
            </a:r>
          </a:p>
          <a:p>
            <a:pPr algn="l"/>
            <a:r>
              <a:rPr sz="1000" b="0" i="0">
                <a:solidFill>
                  <a:srgbClr val="555555"/>
                </a:solidFill>
                <a:latin typeface="Source Serif 4 14pt"/>
              </a:rPr>
              <a:t>electrolyte supplement.</a:t>
            </a:r>
          </a:p>
          <a:p>
            <a:pPr algn="l"/>
            <a:r>
              <a:rPr sz="1000" b="0" i="0">
                <a:solidFill>
                  <a:srgbClr val="555555"/>
                </a:solidFill>
                <a:latin typeface="Source Serif 4 14pt"/>
              </a:rPr>
              <a:t>Calcium directly triggers</a:t>
            </a:r>
          </a:p>
          <a:p>
            <a:pPr algn="l"/>
            <a:r>
              <a:rPr sz="1000" b="0" i="0">
                <a:solidFill>
                  <a:srgbClr val="555555"/>
                </a:solidFill>
                <a:latin typeface="Source Serif 4 14pt"/>
              </a:rPr>
              <a:t>ectopics in sensitive people.</a:t>
            </a:r>
          </a:p>
          <a:p>
            <a:pPr algn="l"/>
            <a:r>
              <a:rPr sz="1000" b="0" i="0">
                <a:solidFill>
                  <a:srgbClr val="555555"/>
                </a:solidFill>
                <a:latin typeface="Source Serif 4 14pt"/>
              </a:rPr>
              <a:t>A second, independent failure.</a:t>
            </a:r>
          </a:p>
        </p:txBody>
      </p:sp>
      <p:sp>
        <p:nvSpPr>
          <p:cNvPr id="11" name="Rounded Rectangle 10"/>
          <p:cNvSpPr/>
          <p:nvPr/>
        </p:nvSpPr>
        <p:spPr>
          <a:xfrm>
            <a:off x="5669279" y="1554480"/>
            <a:ext cx="2468880" cy="228600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2" name="TextBox 11"/>
          <p:cNvSpPr txBox="1"/>
          <p:nvPr/>
        </p:nvSpPr>
        <p:spPr>
          <a:xfrm>
            <a:off x="5806440" y="1691640"/>
            <a:ext cx="2194560" cy="182880"/>
          </a:xfrm>
          <a:prstGeom prst="rect">
            <a:avLst/>
          </a:prstGeom>
          <a:noFill/>
        </p:spPr>
        <p:txBody>
          <a:bodyPr wrap="square">
            <a:spAutoFit/>
          </a:bodyPr>
          <a:lstStyle/>
          <a:p>
            <a:pPr algn="l"/>
            <a:r>
              <a:rPr sz="1300" b="1" i="0">
                <a:solidFill>
                  <a:srgbClr val="5B72E8"/>
                </a:solidFill>
                <a:latin typeface="Inter"/>
              </a:rPr>
              <a:t>Raw AI / B6 toxicity</a:t>
            </a:r>
          </a:p>
        </p:txBody>
      </p:sp>
      <p:sp>
        <p:nvSpPr>
          <p:cNvPr id="13" name="TextBox 12"/>
          <p:cNvSpPr txBox="1"/>
          <p:nvPr/>
        </p:nvSpPr>
        <p:spPr>
          <a:xfrm>
            <a:off x="5806440" y="1965960"/>
            <a:ext cx="2194560" cy="1645920"/>
          </a:xfrm>
          <a:prstGeom prst="rect">
            <a:avLst/>
          </a:prstGeom>
          <a:noFill/>
        </p:spPr>
        <p:txBody>
          <a:bodyPr wrap="square">
            <a:spAutoFit/>
          </a:bodyPr>
          <a:lstStyle/>
          <a:p>
            <a:pPr algn="l"/>
            <a:r>
              <a:rPr sz="1000" b="0" i="0">
                <a:solidFill>
                  <a:srgbClr val="555555"/>
                </a:solidFill>
                <a:latin typeface="Source Serif 4 14pt"/>
              </a:rPr>
              <a:t>Turned to the best AI models.</a:t>
            </a:r>
          </a:p>
          <a:p>
            <a:pPr algn="l"/>
            <a:r>
              <a:rPr sz="1000" b="0" i="0">
                <a:solidFill>
                  <a:srgbClr val="555555"/>
                </a:solidFill>
                <a:latin typeface="Source Serif 4 14pt"/>
              </a:rPr>
              <a:t>Got a supplement protocol.</a:t>
            </a:r>
          </a:p>
          <a:p>
            <a:pPr algn="l"/>
            <a:r>
              <a:rPr sz="1000" b="0" i="0">
                <a:solidFill>
                  <a:srgbClr val="555555"/>
                </a:solidFill>
                <a:latin typeface="Source Serif 4 14pt"/>
              </a:rPr>
              <a:t>B6 hit 580 — toxic levels.</a:t>
            </a:r>
          </a:p>
          <a:p>
            <a:pPr algn="l"/>
            <a:r>
              <a:rPr sz="1000" b="0" i="0">
                <a:solidFill>
                  <a:srgbClr val="555555"/>
                </a:solidFill>
                <a:latin typeface="Source Serif 4 14pt"/>
              </a:rPr>
              <a:t>Potential permanent nerve damage.</a:t>
            </a:r>
          </a:p>
          <a:p>
            <a:pPr algn="l"/>
            <a:r>
              <a:rPr sz="1000" b="0" i="0">
                <a:solidFill>
                  <a:srgbClr val="555555"/>
                </a:solidFill>
                <a:latin typeface="Source Serif 4 14pt"/>
              </a:rPr>
              <a:t>Even AI got it dangerously wrong.</a:t>
            </a:r>
          </a:p>
        </p:txBody>
      </p:sp>
      <p:sp>
        <p:nvSpPr>
          <p:cNvPr id="14" name="TextBox 13"/>
          <p:cNvSpPr txBox="1"/>
          <p:nvPr/>
        </p:nvSpPr>
        <p:spPr>
          <a:xfrm>
            <a:off x="548640" y="4069080"/>
            <a:ext cx="7315200" cy="274320"/>
          </a:xfrm>
          <a:prstGeom prst="rect">
            <a:avLst/>
          </a:prstGeom>
          <a:noFill/>
        </p:spPr>
        <p:txBody>
          <a:bodyPr wrap="square">
            <a:spAutoFit/>
          </a:bodyPr>
          <a:lstStyle/>
          <a:p>
            <a:pPr algn="ctr"/>
            <a:r>
              <a:rPr sz="1100" b="1" i="1">
                <a:solidFill>
                  <a:srgbClr val="232328"/>
                </a:solidFill>
                <a:latin typeface="Inter"/>
              </a:rPr>
              <a:t>Three supplements. Three different mechanisms. All preventable.</a:t>
            </a:r>
          </a:p>
          <a:p>
            <a:pPr algn="ctr"/>
            <a:r>
              <a:rPr sz="1100" b="1" i="1">
                <a:solidFill>
                  <a:srgbClr val="232328"/>
                </a:solidFill>
                <a:latin typeface="Inter"/>
              </a:rPr>
              <a:t>I started Bioweave the same way I started Fliteboard — trying to solve my own problem.</a:t>
            </a:r>
          </a:p>
        </p:txBody>
      </p:sp>
      <p:sp>
        <p:nvSpPr>
          <p:cNvPr id="15" name="TextBox 14"/>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16" name="TextBox 15"/>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3</a:t>
            </a:r>
          </a:p>
        </p:txBody>
      </p:sp>
      <p:sp>
        <p:nvSpPr>
          <p:cNvPr id="17" name="TextBox 16"/>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THE BIGGER PICTURE</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000" b="1" i="0">
                <a:solidFill>
                  <a:srgbClr val="232328"/>
                </a:solidFill>
                <a:latin typeface="Inter"/>
              </a:rPr>
              <a:t>Millions are turning to AI for health advice.</a:t>
            </a:r>
          </a:p>
          <a:p>
            <a:pPr algn="l"/>
            <a:r>
              <a:rPr sz="2000" b="1" i="0">
                <a:solidFill>
                  <a:srgbClr val="232328"/>
                </a:solidFill>
                <a:latin typeface="Inter"/>
              </a:rPr>
              <a:t>Even the best models aren’t reliable enough.</a:t>
            </a:r>
          </a:p>
        </p:txBody>
      </p:sp>
      <p:sp>
        <p:nvSpPr>
          <p:cNvPr id="5" name="TextBox 4"/>
          <p:cNvSpPr txBox="1"/>
          <p:nvPr/>
        </p:nvSpPr>
        <p:spPr>
          <a:xfrm>
            <a:off x="548640" y="1828800"/>
            <a:ext cx="7315200" cy="1097280"/>
          </a:xfrm>
          <a:prstGeom prst="rect">
            <a:avLst/>
          </a:prstGeom>
          <a:noFill/>
        </p:spPr>
        <p:txBody>
          <a:bodyPr wrap="square">
            <a:spAutoFit/>
          </a:bodyPr>
          <a:lstStyle/>
          <a:p>
            <a:pPr algn="l"/>
            <a:r>
              <a:rPr sz="1200" b="0" i="0">
                <a:solidFill>
                  <a:srgbClr val="555555"/>
                </a:solidFill>
                <a:latin typeface="Source Serif 4 14pt"/>
              </a:rPr>
              <a:t>Every large language model — ChatGPT, Claude, Gemini — uses the same underlying approach: a general-purpose model that knows something about everything but isn’t specialised for anything.</a:t>
            </a:r>
          </a:p>
          <a:p>
            <a:pPr algn="l"/>
            <a:r>
              <a:rPr sz="1200" b="0" i="0">
                <a:solidFill>
                  <a:srgbClr val="555555"/>
                </a:solidFill>
                <a:latin typeface="Source Serif 4 14pt"/>
              </a:rPr>
              <a:t/>
            </a:r>
          </a:p>
          <a:p>
            <a:pPr algn="l"/>
            <a:r>
              <a:rPr sz="1200" b="0" i="0">
                <a:solidFill>
                  <a:srgbClr val="555555"/>
                </a:solidFill>
                <a:latin typeface="Source Serif 4 14pt"/>
              </a:rPr>
              <a:t>For health, that’s dangerous. The models are overconfident. They don’t check interactions. They don’t know your genetics. They give different answers every time you ask the same question.</a:t>
            </a:r>
          </a:p>
          <a:p>
            <a:pPr algn="l"/>
            <a:r>
              <a:rPr sz="1200" b="0" i="0">
                <a:solidFill>
                  <a:srgbClr val="555555"/>
                </a:solidFill>
                <a:latin typeface="Source Serif 4 14pt"/>
              </a:rPr>
              <a:t/>
            </a:r>
          </a:p>
          <a:p>
            <a:pPr algn="l"/>
            <a:r>
              <a:rPr sz="1200" b="0" i="0">
                <a:solidFill>
                  <a:srgbClr val="555555"/>
                </a:solidFill>
                <a:latin typeface="Source Serif 4 14pt"/>
              </a:rPr>
              <a:t>What matters isn’t the model — it’s what you build around it. How you filter, verify, and safety-check the output. That’s what we’ve built.</a:t>
            </a:r>
          </a:p>
        </p:txBody>
      </p:sp>
      <p:sp>
        <p:nvSpPr>
          <p:cNvPr id="6" name="Rounded Rectangle 5"/>
          <p:cNvSpPr/>
          <p:nvPr/>
        </p:nvSpPr>
        <p:spPr>
          <a:xfrm>
            <a:off x="548640" y="3657600"/>
            <a:ext cx="7315200" cy="548640"/>
          </a:xfrm>
          <a:prstGeom prst="roundRect">
            <a:avLst>
              <a:gd name="adj" fmla="val 6000"/>
            </a:avLst>
          </a:prstGeom>
          <a:solidFill>
            <a:srgbClr val="E9EEFF"/>
          </a:solidFill>
          <a:ln w="9525">
            <a:solidFill>
              <a:srgbClr val="5B72E8"/>
            </a:solidFill>
          </a:ln>
        </p:spPr>
        <p:txBody>
          <a:bodyPr rtlCol="0" anchor="ctr"/>
          <a:lstStyle/>
          <a:p>
            <a:pPr algn="ctr"/>
          </a:p>
        </p:txBody>
      </p:sp>
      <p:sp>
        <p:nvSpPr>
          <p:cNvPr id="7" name="TextBox 6"/>
          <p:cNvSpPr txBox="1"/>
          <p:nvPr/>
        </p:nvSpPr>
        <p:spPr>
          <a:xfrm>
            <a:off x="777240" y="3749039"/>
            <a:ext cx="6858000" cy="365760"/>
          </a:xfrm>
          <a:prstGeom prst="rect">
            <a:avLst/>
          </a:prstGeom>
          <a:noFill/>
        </p:spPr>
        <p:txBody>
          <a:bodyPr wrap="square">
            <a:spAutoFit/>
          </a:bodyPr>
          <a:lstStyle/>
          <a:p>
            <a:pPr algn="ctr"/>
            <a:r>
              <a:rPr sz="1400" b="1" i="0">
                <a:solidFill>
                  <a:srgbClr val="232328"/>
                </a:solidFill>
                <a:latin typeface="Inter"/>
              </a:rPr>
              <a:t>The model is electricity. We’ve built the appliance.</a:t>
            </a:r>
          </a:p>
        </p:txBody>
      </p:sp>
      <p:sp>
        <p:nvSpPr>
          <p:cNvPr id="8" name="TextBox 7"/>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9" name="TextBox 8"/>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4</a:t>
            </a:r>
          </a:p>
        </p:txBody>
      </p:sp>
      <p:sp>
        <p:nvSpPr>
          <p:cNvPr id="10" name="TextBox 9"/>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WHAT WE’VE BUILT</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400" b="1" i="0">
                <a:solidFill>
                  <a:srgbClr val="232328"/>
                </a:solidFill>
                <a:latin typeface="Inter"/>
              </a:rPr>
              <a:t>An AI health intelligence engine</a:t>
            </a:r>
          </a:p>
        </p:txBody>
      </p:sp>
      <p:sp>
        <p:nvSpPr>
          <p:cNvPr id="5" name="TextBox 4"/>
          <p:cNvSpPr txBox="1"/>
          <p:nvPr/>
        </p:nvSpPr>
        <p:spPr>
          <a:xfrm>
            <a:off x="548640" y="1371600"/>
            <a:ext cx="7315200" cy="365760"/>
          </a:xfrm>
          <a:prstGeom prst="rect">
            <a:avLst/>
          </a:prstGeom>
          <a:noFill/>
        </p:spPr>
        <p:txBody>
          <a:bodyPr wrap="square">
            <a:spAutoFit/>
          </a:bodyPr>
          <a:lstStyle/>
          <a:p>
            <a:pPr algn="l"/>
            <a:r>
              <a:rPr sz="1200" b="0" i="1">
                <a:solidFill>
                  <a:srgbClr val="555555"/>
                </a:solidFill>
                <a:latin typeface="Source Serif 4 14pt"/>
              </a:rPr>
              <a:t>Not a supplement recommendation chatbot. A purpose-built system with multiple safety layers.</a:t>
            </a:r>
          </a:p>
        </p:txBody>
      </p:sp>
      <p:sp>
        <p:nvSpPr>
          <p:cNvPr id="6" name="Rounded Rectangle 5"/>
          <p:cNvSpPr/>
          <p:nvPr/>
        </p:nvSpPr>
        <p:spPr>
          <a:xfrm>
            <a:off x="365760" y="2011680"/>
            <a:ext cx="1874519" cy="1280160"/>
          </a:xfrm>
          <a:prstGeom prst="roundRect">
            <a:avLst>
              <a:gd name="adj" fmla="val 6000"/>
            </a:avLst>
          </a:prstGeom>
          <a:solidFill>
            <a:srgbClr val="F5F7FB"/>
          </a:solidFill>
          <a:ln w="9525">
            <a:solidFill>
              <a:srgbClr val="E6E9F2"/>
            </a:solidFill>
          </a:ln>
        </p:spPr>
        <p:txBody>
          <a:bodyPr rtlCol="0" anchor="ctr"/>
          <a:lstStyle/>
          <a:p>
            <a:pPr algn="ctr"/>
          </a:p>
        </p:txBody>
      </p:sp>
      <p:sp>
        <p:nvSpPr>
          <p:cNvPr id="7" name="TextBox 6"/>
          <p:cNvSpPr txBox="1"/>
          <p:nvPr/>
        </p:nvSpPr>
        <p:spPr>
          <a:xfrm>
            <a:off x="502920" y="2148840"/>
            <a:ext cx="1600200" cy="182880"/>
          </a:xfrm>
          <a:prstGeom prst="rect">
            <a:avLst/>
          </a:prstGeom>
          <a:noFill/>
        </p:spPr>
        <p:txBody>
          <a:bodyPr wrap="square">
            <a:spAutoFit/>
          </a:bodyPr>
          <a:lstStyle/>
          <a:p>
            <a:pPr algn="l"/>
            <a:r>
              <a:rPr sz="1300" b="1" i="0">
                <a:solidFill>
                  <a:srgbClr val="5B72E8"/>
                </a:solidFill>
                <a:latin typeface="Inter"/>
              </a:rPr>
              <a:t>Ingestion</a:t>
            </a:r>
          </a:p>
        </p:txBody>
      </p:sp>
      <p:sp>
        <p:nvSpPr>
          <p:cNvPr id="8" name="TextBox 7"/>
          <p:cNvSpPr txBox="1"/>
          <p:nvPr/>
        </p:nvSpPr>
        <p:spPr>
          <a:xfrm>
            <a:off x="502920" y="2423160"/>
            <a:ext cx="1600200" cy="640080"/>
          </a:xfrm>
          <a:prstGeom prst="rect">
            <a:avLst/>
          </a:prstGeom>
          <a:noFill/>
        </p:spPr>
        <p:txBody>
          <a:bodyPr wrap="square">
            <a:spAutoFit/>
          </a:bodyPr>
          <a:lstStyle/>
          <a:p>
            <a:pPr algn="l"/>
            <a:r>
              <a:rPr sz="1000" b="0" i="0">
                <a:solidFill>
                  <a:srgbClr val="555555"/>
                </a:solidFill>
                <a:latin typeface="Source Serif 4 14pt"/>
              </a:rPr>
              <a:t>Reads pathology PDFs, DNA,</a:t>
            </a:r>
          </a:p>
          <a:p>
            <a:pPr algn="l"/>
            <a:r>
              <a:rPr sz="1000" b="0" i="0">
                <a:solidFill>
                  <a:srgbClr val="555555"/>
                </a:solidFill>
                <a:latin typeface="Source Serif 4 14pt"/>
              </a:rPr>
              <a:t>medications, and lifestyle data</a:t>
            </a:r>
          </a:p>
        </p:txBody>
      </p:sp>
      <p:sp>
        <p:nvSpPr>
          <p:cNvPr id="9" name="Rounded Rectangle 8"/>
          <p:cNvSpPr/>
          <p:nvPr/>
        </p:nvSpPr>
        <p:spPr>
          <a:xfrm>
            <a:off x="2377440" y="2011680"/>
            <a:ext cx="1874519" cy="128016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0" name="TextBox 9"/>
          <p:cNvSpPr txBox="1"/>
          <p:nvPr/>
        </p:nvSpPr>
        <p:spPr>
          <a:xfrm>
            <a:off x="2514600" y="2148840"/>
            <a:ext cx="1600200" cy="182880"/>
          </a:xfrm>
          <a:prstGeom prst="rect">
            <a:avLst/>
          </a:prstGeom>
          <a:noFill/>
        </p:spPr>
        <p:txBody>
          <a:bodyPr wrap="square">
            <a:spAutoFit/>
          </a:bodyPr>
          <a:lstStyle/>
          <a:p>
            <a:pPr algn="l"/>
            <a:r>
              <a:rPr sz="1300" b="1" i="0">
                <a:solidFill>
                  <a:srgbClr val="5B72E8"/>
                </a:solidFill>
                <a:latin typeface="Inter"/>
              </a:rPr>
              <a:t>Intelligence</a:t>
            </a:r>
          </a:p>
        </p:txBody>
      </p:sp>
      <p:sp>
        <p:nvSpPr>
          <p:cNvPr id="11" name="TextBox 10"/>
          <p:cNvSpPr txBox="1"/>
          <p:nvPr/>
        </p:nvSpPr>
        <p:spPr>
          <a:xfrm>
            <a:off x="2514600" y="2423160"/>
            <a:ext cx="1600200" cy="640080"/>
          </a:xfrm>
          <a:prstGeom prst="rect">
            <a:avLst/>
          </a:prstGeom>
          <a:noFill/>
        </p:spPr>
        <p:txBody>
          <a:bodyPr wrap="square">
            <a:spAutoFit/>
          </a:bodyPr>
          <a:lstStyle/>
          <a:p>
            <a:pPr algn="l"/>
            <a:r>
              <a:rPr sz="1000" b="0" i="0">
                <a:solidFill>
                  <a:srgbClr val="555555"/>
                </a:solidFill>
                <a:latin typeface="Source Serif 4 14pt"/>
              </a:rPr>
              <a:t>Cross-correlates across seven</a:t>
            </a:r>
          </a:p>
          <a:p>
            <a:pPr algn="l"/>
            <a:r>
              <a:rPr sz="1000" b="0" i="0">
                <a:solidFill>
                  <a:srgbClr val="555555"/>
                </a:solidFill>
                <a:latin typeface="Source Serif 4 14pt"/>
              </a:rPr>
              <a:t>health domains simultaneously</a:t>
            </a:r>
          </a:p>
        </p:txBody>
      </p:sp>
      <p:sp>
        <p:nvSpPr>
          <p:cNvPr id="12" name="Rounded Rectangle 11"/>
          <p:cNvSpPr/>
          <p:nvPr/>
        </p:nvSpPr>
        <p:spPr>
          <a:xfrm>
            <a:off x="4389120" y="2011680"/>
            <a:ext cx="1874519" cy="128016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3" name="TextBox 12"/>
          <p:cNvSpPr txBox="1"/>
          <p:nvPr/>
        </p:nvSpPr>
        <p:spPr>
          <a:xfrm>
            <a:off x="4526280" y="2148840"/>
            <a:ext cx="1600200" cy="182880"/>
          </a:xfrm>
          <a:prstGeom prst="rect">
            <a:avLst/>
          </a:prstGeom>
          <a:noFill/>
        </p:spPr>
        <p:txBody>
          <a:bodyPr wrap="square">
            <a:spAutoFit/>
          </a:bodyPr>
          <a:lstStyle/>
          <a:p>
            <a:pPr algn="l"/>
            <a:r>
              <a:rPr sz="1300" b="1" i="0">
                <a:solidFill>
                  <a:srgbClr val="5B72E8"/>
                </a:solidFill>
                <a:latin typeface="Inter"/>
              </a:rPr>
              <a:t>Safety Gates</a:t>
            </a:r>
          </a:p>
        </p:txBody>
      </p:sp>
      <p:sp>
        <p:nvSpPr>
          <p:cNvPr id="14" name="TextBox 13"/>
          <p:cNvSpPr txBox="1"/>
          <p:nvPr/>
        </p:nvSpPr>
        <p:spPr>
          <a:xfrm>
            <a:off x="4526280" y="2423160"/>
            <a:ext cx="1600200" cy="640080"/>
          </a:xfrm>
          <a:prstGeom prst="rect">
            <a:avLst/>
          </a:prstGeom>
          <a:noFill/>
        </p:spPr>
        <p:txBody>
          <a:bodyPr wrap="square">
            <a:spAutoFit/>
          </a:bodyPr>
          <a:lstStyle/>
          <a:p>
            <a:pPr algn="l"/>
            <a:r>
              <a:rPr sz="1000" b="0" i="0">
                <a:solidFill>
                  <a:srgbClr val="555555"/>
                </a:solidFill>
                <a:latin typeface="Source Serif 4 14pt"/>
              </a:rPr>
              <a:t>Pharmacogenomic checks catch</a:t>
            </a:r>
          </a:p>
          <a:p>
            <a:pPr algn="l"/>
            <a:r>
              <a:rPr sz="1000" b="0" i="0">
                <a:solidFill>
                  <a:srgbClr val="555555"/>
                </a:solidFill>
                <a:latin typeface="Source Serif 4 14pt"/>
              </a:rPr>
              <a:t>conflicts before any recommendation</a:t>
            </a:r>
          </a:p>
        </p:txBody>
      </p:sp>
      <p:sp>
        <p:nvSpPr>
          <p:cNvPr id="15" name="Rounded Rectangle 14"/>
          <p:cNvSpPr/>
          <p:nvPr/>
        </p:nvSpPr>
        <p:spPr>
          <a:xfrm>
            <a:off x="6400800" y="2011680"/>
            <a:ext cx="1874519" cy="128016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6" name="TextBox 15"/>
          <p:cNvSpPr txBox="1"/>
          <p:nvPr/>
        </p:nvSpPr>
        <p:spPr>
          <a:xfrm>
            <a:off x="6537960" y="2148840"/>
            <a:ext cx="1600200" cy="182880"/>
          </a:xfrm>
          <a:prstGeom prst="rect">
            <a:avLst/>
          </a:prstGeom>
          <a:noFill/>
        </p:spPr>
        <p:txBody>
          <a:bodyPr wrap="square">
            <a:spAutoFit/>
          </a:bodyPr>
          <a:lstStyle/>
          <a:p>
            <a:pPr algn="l"/>
            <a:r>
              <a:rPr sz="1300" b="1" i="0">
                <a:solidFill>
                  <a:srgbClr val="5B72E8"/>
                </a:solidFill>
                <a:latin typeface="Inter"/>
              </a:rPr>
              <a:t>Confidence</a:t>
            </a:r>
          </a:p>
        </p:txBody>
      </p:sp>
      <p:sp>
        <p:nvSpPr>
          <p:cNvPr id="17" name="TextBox 16"/>
          <p:cNvSpPr txBox="1"/>
          <p:nvPr/>
        </p:nvSpPr>
        <p:spPr>
          <a:xfrm>
            <a:off x="6537960" y="2423160"/>
            <a:ext cx="1600200" cy="640080"/>
          </a:xfrm>
          <a:prstGeom prst="rect">
            <a:avLst/>
          </a:prstGeom>
          <a:noFill/>
        </p:spPr>
        <p:txBody>
          <a:bodyPr wrap="square">
            <a:spAutoFit/>
          </a:bodyPr>
          <a:lstStyle/>
          <a:p>
            <a:pPr algn="l"/>
            <a:r>
              <a:rPr sz="1000" b="0" i="0">
                <a:solidFill>
                  <a:srgbClr val="555555"/>
                </a:solidFill>
                <a:latin typeface="Source Serif 4 14pt"/>
              </a:rPr>
              <a:t>Every output has evidence grading</a:t>
            </a:r>
          </a:p>
          <a:p>
            <a:pPr algn="l"/>
            <a:r>
              <a:rPr sz="1000" b="0" i="0">
                <a:solidFill>
                  <a:srgbClr val="555555"/>
                </a:solidFill>
                <a:latin typeface="Source Serif 4 14pt"/>
              </a:rPr>
              <a:t>and a confidence score</a:t>
            </a:r>
          </a:p>
        </p:txBody>
      </p:sp>
      <p:sp>
        <p:nvSpPr>
          <p:cNvPr id="18" name="TextBox 17"/>
          <p:cNvSpPr txBox="1"/>
          <p:nvPr/>
        </p:nvSpPr>
        <p:spPr>
          <a:xfrm>
            <a:off x="548640" y="3566160"/>
            <a:ext cx="7315200" cy="731520"/>
          </a:xfrm>
          <a:prstGeom prst="rect">
            <a:avLst/>
          </a:prstGeom>
          <a:noFill/>
        </p:spPr>
        <p:txBody>
          <a:bodyPr wrap="square">
            <a:spAutoFit/>
          </a:bodyPr>
          <a:lstStyle/>
          <a:p>
            <a:pPr algn="l"/>
            <a:r>
              <a:rPr sz="1100" b="0" i="0">
                <a:solidFill>
                  <a:srgbClr val="555555"/>
                </a:solidFill>
                <a:latin typeface="Source Serif 4 14pt"/>
              </a:rPr>
              <a:t>This has been nearly two years in the making. We’ve held off pushing the accelerator until we were confident the engine could genuinely beat large language models. In the last two weeks, we’ve crossed that threshold — the tool now provides more value than my GP, Everlab, or raw AI out of the box.</a:t>
            </a:r>
          </a:p>
        </p:txBody>
      </p:sp>
      <p:sp>
        <p:nvSpPr>
          <p:cNvPr id="19" name="TextBox 18"/>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20" name="TextBox 19"/>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5</a:t>
            </a:r>
          </a:p>
        </p:txBody>
      </p:sp>
      <p:sp>
        <p:nvSpPr>
          <p:cNvPr id="21" name="TextBox 20"/>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WHAT WE’VE BUILT</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200" b="1" i="0">
                <a:solidFill>
                  <a:srgbClr val="232328"/>
                </a:solidFill>
                <a:latin typeface="Inter"/>
              </a:rPr>
              <a:t>Working platform — not a concept deck</a:t>
            </a:r>
          </a:p>
        </p:txBody>
      </p:sp>
      <p:sp>
        <p:nvSpPr>
          <p:cNvPr id="5" name="TextBox 4"/>
          <p:cNvSpPr txBox="1"/>
          <p:nvPr/>
        </p:nvSpPr>
        <p:spPr>
          <a:xfrm>
            <a:off x="548640" y="1554480"/>
            <a:ext cx="4114800" cy="2286000"/>
          </a:xfrm>
          <a:prstGeom prst="rect">
            <a:avLst/>
          </a:prstGeom>
          <a:noFill/>
        </p:spPr>
        <p:txBody>
          <a:bodyPr wrap="square">
            <a:spAutoFit/>
          </a:bodyPr>
          <a:lstStyle/>
          <a:p>
            <a:pPr>
              <a:spcAft>
                <a:spcPts val="800"/>
              </a:spcAft>
            </a:pPr>
            <a:r>
              <a:rPr sz="1100" b="1">
                <a:solidFill>
                  <a:srgbClr val="5B72E8"/>
                </a:solidFill>
                <a:latin typeface="Inter"/>
              </a:rPr>
              <a:t>•  </a:t>
            </a:r>
            <a:r>
              <a:rPr sz="1100">
                <a:solidFill>
                  <a:srgbClr val="555555"/>
                </a:solidFill>
                <a:latin typeface="Source Serif 4 14pt"/>
              </a:rPr>
              <a:t>Running on professional cloud infrastructure</a:t>
            </a:r>
          </a:p>
          <a:p>
            <a:pPr>
              <a:spcAft>
                <a:spcPts val="800"/>
              </a:spcAft>
            </a:pPr>
            <a:r>
              <a:rPr sz="1100" b="1">
                <a:solidFill>
                  <a:srgbClr val="5B72E8"/>
                </a:solidFill>
                <a:latin typeface="Inter"/>
              </a:rPr>
              <a:t>•  </a:t>
            </a:r>
            <a:r>
              <a:rPr sz="1100">
                <a:solidFill>
                  <a:srgbClr val="555555"/>
                </a:solidFill>
                <a:latin typeface="Source Serif 4 14pt"/>
              </a:rPr>
              <a:t>Multi-page pathology PDF ingestion</a:t>
            </a:r>
          </a:p>
          <a:p>
            <a:pPr>
              <a:spcAft>
                <a:spcPts val="800"/>
              </a:spcAft>
            </a:pPr>
            <a:r>
              <a:rPr sz="1100" b="1">
                <a:solidFill>
                  <a:srgbClr val="5B72E8"/>
                </a:solidFill>
                <a:latin typeface="Inter"/>
              </a:rPr>
              <a:t>•  </a:t>
            </a:r>
            <a:r>
              <a:rPr sz="1100">
                <a:solidFill>
                  <a:srgbClr val="555555"/>
                </a:solidFill>
                <a:latin typeface="Source Serif 4 14pt"/>
              </a:rPr>
              <a:t>Seven-domain health profiling</a:t>
            </a:r>
          </a:p>
          <a:p>
            <a:pPr>
              <a:spcAft>
                <a:spcPts val="800"/>
              </a:spcAft>
            </a:pPr>
            <a:r>
              <a:rPr sz="1100" b="1">
                <a:solidFill>
                  <a:srgbClr val="5B72E8"/>
                </a:solidFill>
                <a:latin typeface="Inter"/>
              </a:rPr>
              <a:t>•  </a:t>
            </a:r>
            <a:r>
              <a:rPr sz="1100">
                <a:solidFill>
                  <a:srgbClr val="555555"/>
                </a:solidFill>
                <a:latin typeface="Source Serif 4 14pt"/>
              </a:rPr>
              <a:t>The most sophisticated health dashboard we’ve seen</a:t>
            </a:r>
          </a:p>
          <a:p>
            <a:pPr>
              <a:spcAft>
                <a:spcPts val="800"/>
              </a:spcAft>
            </a:pPr>
            <a:r>
              <a:rPr sz="1100" b="1">
                <a:solidFill>
                  <a:srgbClr val="5B72E8"/>
                </a:solidFill>
                <a:latin typeface="Inter"/>
              </a:rPr>
              <a:t>•  </a:t>
            </a:r>
            <a:r>
              <a:rPr sz="1100">
                <a:solidFill>
                  <a:srgbClr val="555555"/>
                </a:solidFill>
                <a:latin typeface="Source Serif 4 14pt"/>
              </a:rPr>
              <a:t>Personalised formulations with safety verification</a:t>
            </a:r>
          </a:p>
          <a:p>
            <a:pPr>
              <a:spcAft>
                <a:spcPts val="800"/>
              </a:spcAft>
            </a:pPr>
            <a:r>
              <a:rPr sz="1100" b="1">
                <a:solidFill>
                  <a:srgbClr val="5B72E8"/>
                </a:solidFill>
                <a:latin typeface="Inter"/>
              </a:rPr>
              <a:t>•  </a:t>
            </a:r>
            <a:r>
              <a:rPr sz="1100">
                <a:solidFill>
                  <a:srgbClr val="555555"/>
                </a:solidFill>
                <a:latin typeface="Source Serif 4 14pt"/>
              </a:rPr>
              <a:t>AI-powered health chat</a:t>
            </a:r>
          </a:p>
          <a:p>
            <a:pPr>
              <a:spcAft>
                <a:spcPts val="800"/>
              </a:spcAft>
            </a:pPr>
            <a:r>
              <a:rPr sz="1100" b="1">
                <a:solidFill>
                  <a:srgbClr val="5B72E8"/>
                </a:solidFill>
                <a:latin typeface="Inter"/>
              </a:rPr>
              <a:t>•  </a:t>
            </a:r>
            <a:r>
              <a:rPr sz="1100">
                <a:solidFill>
                  <a:srgbClr val="555555"/>
                </a:solidFill>
                <a:latin typeface="Source Serif 4 14pt"/>
              </a:rPr>
              <a:t>Could go live next week</a:t>
            </a:r>
          </a:p>
        </p:txBody>
      </p:sp>
      <p:sp>
        <p:nvSpPr>
          <p:cNvPr id="6" name="Rounded Rectangle 5"/>
          <p:cNvSpPr/>
          <p:nvPr/>
        </p:nvSpPr>
        <p:spPr>
          <a:xfrm>
            <a:off x="4937760" y="1554480"/>
            <a:ext cx="2926080" cy="2286000"/>
          </a:xfrm>
          <a:prstGeom prst="roundRect">
            <a:avLst>
              <a:gd name="adj" fmla="val 6000"/>
            </a:avLst>
          </a:prstGeom>
          <a:solidFill>
            <a:srgbClr val="E9EEFF"/>
          </a:solidFill>
          <a:ln w="9525">
            <a:solidFill>
              <a:srgbClr val="5B72E8"/>
            </a:solidFill>
          </a:ln>
        </p:spPr>
        <p:txBody>
          <a:bodyPr rtlCol="0" anchor="ctr"/>
          <a:lstStyle/>
          <a:p>
            <a:pPr algn="ctr"/>
          </a:p>
        </p:txBody>
      </p:sp>
      <p:sp>
        <p:nvSpPr>
          <p:cNvPr id="7" name="TextBox 6"/>
          <p:cNvSpPr txBox="1"/>
          <p:nvPr/>
        </p:nvSpPr>
        <p:spPr>
          <a:xfrm>
            <a:off x="5120640" y="1737360"/>
            <a:ext cx="2560320" cy="182880"/>
          </a:xfrm>
          <a:prstGeom prst="rect">
            <a:avLst/>
          </a:prstGeom>
          <a:noFill/>
        </p:spPr>
        <p:txBody>
          <a:bodyPr wrap="square">
            <a:spAutoFit/>
          </a:bodyPr>
          <a:lstStyle/>
          <a:p>
            <a:pPr algn="l"/>
            <a:r>
              <a:rPr sz="1000" b="1" i="0">
                <a:solidFill>
                  <a:srgbClr val="5B72E8"/>
                </a:solidFill>
                <a:latin typeface="JetBrains Mono"/>
              </a:rPr>
              <a:t>Live demo</a:t>
            </a:r>
          </a:p>
        </p:txBody>
      </p:sp>
      <p:sp>
        <p:nvSpPr>
          <p:cNvPr id="8" name="TextBox 7"/>
          <p:cNvSpPr txBox="1"/>
          <p:nvPr/>
        </p:nvSpPr>
        <p:spPr>
          <a:xfrm>
            <a:off x="5120640" y="2103120"/>
            <a:ext cx="2560320" cy="1371600"/>
          </a:xfrm>
          <a:prstGeom prst="rect">
            <a:avLst/>
          </a:prstGeom>
          <a:noFill/>
        </p:spPr>
        <p:txBody>
          <a:bodyPr wrap="square">
            <a:spAutoFit/>
          </a:bodyPr>
          <a:lstStyle/>
          <a:p>
            <a:pPr algn="l"/>
            <a:r>
              <a:rPr sz="1200" b="1" i="0">
                <a:solidFill>
                  <a:srgbClr val="232328"/>
                </a:solidFill>
                <a:latin typeface="Inter"/>
              </a:rPr>
              <a:t>I’ll walk you through</a:t>
            </a:r>
          </a:p>
          <a:p>
            <a:pPr algn="l"/>
            <a:r>
              <a:rPr sz="1200" b="1" i="0">
                <a:solidFill>
                  <a:srgbClr val="232328"/>
                </a:solidFill>
                <a:latin typeface="Inter"/>
              </a:rPr>
              <a:t>the actual platform</a:t>
            </a:r>
          </a:p>
          <a:p>
            <a:pPr algn="l"/>
            <a:r>
              <a:rPr sz="1200" b="1" i="0">
                <a:solidFill>
                  <a:srgbClr val="232328"/>
                </a:solidFill>
                <a:latin typeface="Inter"/>
              </a:rPr>
              <a:t>after these slides.</a:t>
            </a:r>
          </a:p>
          <a:p>
            <a:pPr algn="l"/>
            <a:r>
              <a:rPr sz="1200" b="1" i="0">
                <a:solidFill>
                  <a:srgbClr val="232328"/>
                </a:solidFill>
                <a:latin typeface="Inter"/>
              </a:rPr>
              <a:t/>
            </a:r>
          </a:p>
          <a:p>
            <a:pPr algn="l"/>
            <a:r>
              <a:rPr sz="1200" b="1" i="0">
                <a:solidFill>
                  <a:srgbClr val="232328"/>
                </a:solidFill>
                <a:latin typeface="Inter"/>
              </a:rPr>
              <a:t>Real data. Real output.</a:t>
            </a:r>
          </a:p>
          <a:p>
            <a:pPr algn="l"/>
            <a:r>
              <a:rPr sz="1200" b="1" i="0">
                <a:solidFill>
                  <a:srgbClr val="232328"/>
                </a:solidFill>
                <a:latin typeface="Inter"/>
              </a:rPr>
              <a:t>No mockups.</a:t>
            </a:r>
          </a:p>
        </p:txBody>
      </p:sp>
      <p:sp>
        <p:nvSpPr>
          <p:cNvPr id="9" name="TextBox 8"/>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10" name="TextBox 9"/>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6</a:t>
            </a:r>
          </a:p>
        </p:txBody>
      </p:sp>
      <p:sp>
        <p:nvSpPr>
          <p:cNvPr id="11" name="TextBox 10"/>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WHY THIS WORKS</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1800" b="1" i="0">
                <a:solidFill>
                  <a:srgbClr val="232328"/>
                </a:solidFill>
                <a:latin typeface="Inter"/>
              </a:rPr>
              <a:t>We use the same AI models everyone has access to.</a:t>
            </a:r>
          </a:p>
          <a:p>
            <a:pPr algn="l"/>
            <a:r>
              <a:rPr sz="1800" b="1" i="0">
                <a:solidFill>
                  <a:srgbClr val="232328"/>
                </a:solidFill>
                <a:latin typeface="Inter"/>
              </a:rPr>
              <a:t>The difference is what we’ve built around them.</a:t>
            </a:r>
          </a:p>
        </p:txBody>
      </p:sp>
      <p:sp>
        <p:nvSpPr>
          <p:cNvPr id="5" name="Rounded Rectangle 4"/>
          <p:cNvSpPr/>
          <p:nvPr/>
        </p:nvSpPr>
        <p:spPr>
          <a:xfrm>
            <a:off x="548640" y="1737360"/>
            <a:ext cx="3474720" cy="1097280"/>
          </a:xfrm>
          <a:prstGeom prst="roundRect">
            <a:avLst>
              <a:gd name="adj" fmla="val 6000"/>
            </a:avLst>
          </a:prstGeom>
          <a:solidFill>
            <a:srgbClr val="F5F7FB"/>
          </a:solidFill>
          <a:ln w="9525">
            <a:solidFill>
              <a:srgbClr val="E6E9F2"/>
            </a:solidFill>
          </a:ln>
        </p:spPr>
        <p:txBody>
          <a:bodyPr rtlCol="0" anchor="ctr"/>
          <a:lstStyle/>
          <a:p>
            <a:pPr algn="ctr"/>
          </a:p>
        </p:txBody>
      </p:sp>
      <p:sp>
        <p:nvSpPr>
          <p:cNvPr id="6" name="TextBox 5"/>
          <p:cNvSpPr txBox="1"/>
          <p:nvPr/>
        </p:nvSpPr>
        <p:spPr>
          <a:xfrm>
            <a:off x="777240" y="1828800"/>
            <a:ext cx="3017520" cy="182880"/>
          </a:xfrm>
          <a:prstGeom prst="rect">
            <a:avLst/>
          </a:prstGeom>
          <a:noFill/>
        </p:spPr>
        <p:txBody>
          <a:bodyPr wrap="square">
            <a:spAutoFit/>
          </a:bodyPr>
          <a:lstStyle/>
          <a:p>
            <a:pPr algn="l"/>
            <a:r>
              <a:rPr sz="1300" b="1" i="0">
                <a:solidFill>
                  <a:srgbClr val="999999"/>
                </a:solidFill>
                <a:latin typeface="Inter"/>
              </a:rPr>
              <a:t>What raw AI does</a:t>
            </a:r>
          </a:p>
        </p:txBody>
      </p:sp>
      <p:sp>
        <p:nvSpPr>
          <p:cNvPr id="7" name="TextBox 6"/>
          <p:cNvSpPr txBox="1"/>
          <p:nvPr/>
        </p:nvSpPr>
        <p:spPr>
          <a:xfrm>
            <a:off x="777240" y="2103120"/>
            <a:ext cx="3017520" cy="548640"/>
          </a:xfrm>
          <a:prstGeom prst="rect">
            <a:avLst/>
          </a:prstGeom>
          <a:noFill/>
        </p:spPr>
        <p:txBody>
          <a:bodyPr wrap="square">
            <a:spAutoFit/>
          </a:bodyPr>
          <a:lstStyle/>
          <a:p>
            <a:pPr algn="l"/>
            <a:r>
              <a:rPr sz="1000" b="0" i="0">
                <a:solidFill>
                  <a:srgbClr val="999999"/>
                </a:solidFill>
                <a:latin typeface="Source Serif 4 14pt"/>
              </a:rPr>
              <a:t>Uses general knowledge</a:t>
            </a:r>
          </a:p>
          <a:p>
            <a:pPr algn="l"/>
            <a:r>
              <a:rPr sz="1000" b="0" i="0">
                <a:solidFill>
                  <a:srgbClr val="999999"/>
                </a:solidFill>
                <a:latin typeface="Source Serif 4 14pt"/>
              </a:rPr>
              <a:t>Gives different answers each time</a:t>
            </a:r>
          </a:p>
          <a:p>
            <a:pPr algn="l"/>
            <a:r>
              <a:rPr sz="1000" b="0" i="0">
                <a:solidFill>
                  <a:srgbClr val="999999"/>
                </a:solidFill>
                <a:latin typeface="Source Serif 4 14pt"/>
              </a:rPr>
              <a:t>No safety verification</a:t>
            </a:r>
          </a:p>
          <a:p>
            <a:pPr algn="l"/>
            <a:r>
              <a:rPr sz="1000" b="0" i="0">
                <a:solidFill>
                  <a:srgbClr val="999999"/>
                </a:solidFill>
                <a:latin typeface="Source Serif 4 14pt"/>
              </a:rPr>
              <a:t>No genetic awareness</a:t>
            </a:r>
          </a:p>
          <a:p>
            <a:pPr algn="l"/>
            <a:r>
              <a:rPr sz="1000" b="0" i="0">
                <a:solidFill>
                  <a:srgbClr val="999999"/>
                </a:solidFill>
                <a:latin typeface="Source Serif 4 14pt"/>
              </a:rPr>
              <a:t>No evidence grading</a:t>
            </a:r>
          </a:p>
        </p:txBody>
      </p:sp>
      <p:sp>
        <p:nvSpPr>
          <p:cNvPr id="8" name="Rounded Rectangle 7"/>
          <p:cNvSpPr/>
          <p:nvPr/>
        </p:nvSpPr>
        <p:spPr>
          <a:xfrm>
            <a:off x="4297680" y="1737360"/>
            <a:ext cx="3474720" cy="1097280"/>
          </a:xfrm>
          <a:prstGeom prst="roundRect">
            <a:avLst>
              <a:gd name="adj" fmla="val 6000"/>
            </a:avLst>
          </a:prstGeom>
          <a:solidFill>
            <a:srgbClr val="E9EEFF"/>
          </a:solidFill>
          <a:ln w="9525">
            <a:solidFill>
              <a:srgbClr val="5B72E8"/>
            </a:solidFill>
          </a:ln>
        </p:spPr>
        <p:txBody>
          <a:bodyPr rtlCol="0" anchor="ctr"/>
          <a:lstStyle/>
          <a:p>
            <a:pPr algn="ctr"/>
          </a:p>
        </p:txBody>
      </p:sp>
      <p:sp>
        <p:nvSpPr>
          <p:cNvPr id="9" name="TextBox 8"/>
          <p:cNvSpPr txBox="1"/>
          <p:nvPr/>
        </p:nvSpPr>
        <p:spPr>
          <a:xfrm>
            <a:off x="4526280" y="1828800"/>
            <a:ext cx="3017520" cy="182880"/>
          </a:xfrm>
          <a:prstGeom prst="rect">
            <a:avLst/>
          </a:prstGeom>
          <a:noFill/>
        </p:spPr>
        <p:txBody>
          <a:bodyPr wrap="square">
            <a:spAutoFit/>
          </a:bodyPr>
          <a:lstStyle/>
          <a:p>
            <a:pPr algn="l"/>
            <a:r>
              <a:rPr sz="1300" b="1" i="0">
                <a:solidFill>
                  <a:srgbClr val="232328"/>
                </a:solidFill>
                <a:latin typeface="Inter"/>
              </a:rPr>
              <a:t>What Bioweave does</a:t>
            </a:r>
          </a:p>
        </p:txBody>
      </p:sp>
      <p:sp>
        <p:nvSpPr>
          <p:cNvPr id="10" name="TextBox 9"/>
          <p:cNvSpPr txBox="1"/>
          <p:nvPr/>
        </p:nvSpPr>
        <p:spPr>
          <a:xfrm>
            <a:off x="4526280" y="2103120"/>
            <a:ext cx="3017520" cy="548640"/>
          </a:xfrm>
          <a:prstGeom prst="rect">
            <a:avLst/>
          </a:prstGeom>
          <a:noFill/>
        </p:spPr>
        <p:txBody>
          <a:bodyPr wrap="square">
            <a:spAutoFit/>
          </a:bodyPr>
          <a:lstStyle/>
          <a:p>
            <a:pPr algn="l"/>
            <a:r>
              <a:rPr sz="1000" b="0" i="0">
                <a:solidFill>
                  <a:srgbClr val="555555"/>
                </a:solidFill>
                <a:latin typeface="Source Serif 4 14pt"/>
              </a:rPr>
              <a:t>Purpose-built health architecture</a:t>
            </a:r>
          </a:p>
          <a:p>
            <a:pPr algn="l"/>
            <a:r>
              <a:rPr sz="1000" b="0" i="0">
                <a:solidFill>
                  <a:srgbClr val="555555"/>
                </a:solidFill>
                <a:latin typeface="Source Serif 4 14pt"/>
              </a:rPr>
              <a:t>Consistent, verifiable output</a:t>
            </a:r>
          </a:p>
          <a:p>
            <a:pPr algn="l"/>
            <a:r>
              <a:rPr sz="1000" b="0" i="0">
                <a:solidFill>
                  <a:srgbClr val="555555"/>
                </a:solidFill>
                <a:latin typeface="Source Serif 4 14pt"/>
              </a:rPr>
              <a:t>Pharmacogenomic safety gates</a:t>
            </a:r>
          </a:p>
          <a:p>
            <a:pPr algn="l"/>
            <a:r>
              <a:rPr sz="1000" b="0" i="0">
                <a:solidFill>
                  <a:srgbClr val="555555"/>
                </a:solidFill>
                <a:latin typeface="Source Serif 4 14pt"/>
              </a:rPr>
              <a:t>Your genetics shape every answer</a:t>
            </a:r>
          </a:p>
          <a:p>
            <a:pPr algn="l"/>
            <a:r>
              <a:rPr sz="1000" b="0" i="0">
                <a:solidFill>
                  <a:srgbClr val="555555"/>
                </a:solidFill>
                <a:latin typeface="Source Serif 4 14pt"/>
              </a:rPr>
              <a:t>Evidence-tier enforcement</a:t>
            </a:r>
          </a:p>
        </p:txBody>
      </p:sp>
      <p:sp>
        <p:nvSpPr>
          <p:cNvPr id="11" name="TextBox 10"/>
          <p:cNvSpPr txBox="1"/>
          <p:nvPr/>
        </p:nvSpPr>
        <p:spPr>
          <a:xfrm>
            <a:off x="548640" y="3200400"/>
            <a:ext cx="7315200" cy="914400"/>
          </a:xfrm>
          <a:prstGeom prst="rect">
            <a:avLst/>
          </a:prstGeom>
          <a:noFill/>
        </p:spPr>
        <p:txBody>
          <a:bodyPr wrap="square">
            <a:spAutoFit/>
          </a:bodyPr>
          <a:lstStyle/>
          <a:p>
            <a:pPr algn="l"/>
            <a:r>
              <a:rPr sz="1100" b="0" i="0">
                <a:solidFill>
                  <a:srgbClr val="555555"/>
                </a:solidFill>
                <a:latin typeface="Source Serif 4 14pt"/>
              </a:rPr>
              <a:t>The LLM companies build general models. Even as they go deeper into health, they’re still using a black box. What differentiates is the architecture you wrap around it — how you tune, filter, verify, and safety-check. That’s proprietary, and it’s hard to replicate.</a:t>
            </a:r>
          </a:p>
        </p:txBody>
      </p:sp>
      <p:sp>
        <p:nvSpPr>
          <p:cNvPr id="12" name="TextBox 11"/>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13" name="TextBox 12"/>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7</a:t>
            </a:r>
          </a:p>
        </p:txBody>
      </p:sp>
      <p:sp>
        <p:nvSpPr>
          <p:cNvPr id="14" name="TextBox 13"/>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THE TEAM</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200" b="1" i="0">
                <a:solidFill>
                  <a:srgbClr val="232328"/>
                </a:solidFill>
                <a:latin typeface="Inter"/>
              </a:rPr>
              <a:t>Built by people who’ve done this before</a:t>
            </a:r>
          </a:p>
        </p:txBody>
      </p:sp>
      <p:sp>
        <p:nvSpPr>
          <p:cNvPr id="5" name="Rounded Rectangle 4"/>
          <p:cNvSpPr/>
          <p:nvPr/>
        </p:nvSpPr>
        <p:spPr>
          <a:xfrm>
            <a:off x="548640" y="1554480"/>
            <a:ext cx="7315200" cy="1097280"/>
          </a:xfrm>
          <a:prstGeom prst="roundRect">
            <a:avLst>
              <a:gd name="adj" fmla="val 6000"/>
            </a:avLst>
          </a:prstGeom>
          <a:solidFill>
            <a:srgbClr val="F5F7FB"/>
          </a:solidFill>
          <a:ln w="9525">
            <a:solidFill>
              <a:srgbClr val="E6E9F2"/>
            </a:solidFill>
          </a:ln>
        </p:spPr>
        <p:txBody>
          <a:bodyPr rtlCol="0" anchor="ctr"/>
          <a:lstStyle/>
          <a:p>
            <a:pPr algn="ctr"/>
          </a:p>
        </p:txBody>
      </p:sp>
      <p:sp>
        <p:nvSpPr>
          <p:cNvPr id="6" name="TextBox 5"/>
          <p:cNvSpPr txBox="1"/>
          <p:nvPr/>
        </p:nvSpPr>
        <p:spPr>
          <a:xfrm>
            <a:off x="777240" y="1691640"/>
            <a:ext cx="2286000" cy="182880"/>
          </a:xfrm>
          <a:prstGeom prst="rect">
            <a:avLst/>
          </a:prstGeom>
          <a:noFill/>
        </p:spPr>
        <p:txBody>
          <a:bodyPr wrap="square">
            <a:spAutoFit/>
          </a:bodyPr>
          <a:lstStyle/>
          <a:p>
            <a:pPr algn="l"/>
            <a:r>
              <a:rPr sz="1500" b="1" i="0">
                <a:solidFill>
                  <a:srgbClr val="232328"/>
                </a:solidFill>
                <a:latin typeface="Inter"/>
              </a:rPr>
              <a:t>David Trewern</a:t>
            </a:r>
          </a:p>
        </p:txBody>
      </p:sp>
      <p:sp>
        <p:nvSpPr>
          <p:cNvPr id="7" name="TextBox 6"/>
          <p:cNvSpPr txBox="1"/>
          <p:nvPr/>
        </p:nvSpPr>
        <p:spPr>
          <a:xfrm>
            <a:off x="777240" y="1920240"/>
            <a:ext cx="2286000" cy="182880"/>
          </a:xfrm>
          <a:prstGeom prst="rect">
            <a:avLst/>
          </a:prstGeom>
          <a:noFill/>
        </p:spPr>
        <p:txBody>
          <a:bodyPr wrap="square">
            <a:spAutoFit/>
          </a:bodyPr>
          <a:lstStyle/>
          <a:p>
            <a:pPr algn="l"/>
            <a:r>
              <a:rPr sz="900" b="0" i="0">
                <a:solidFill>
                  <a:srgbClr val="5B72E8"/>
                </a:solidFill>
                <a:latin typeface="JetBrains Mono"/>
              </a:rPr>
              <a:t>CEO &amp; Founder</a:t>
            </a:r>
          </a:p>
        </p:txBody>
      </p:sp>
      <p:sp>
        <p:nvSpPr>
          <p:cNvPr id="8" name="TextBox 7"/>
          <p:cNvSpPr txBox="1"/>
          <p:nvPr/>
        </p:nvSpPr>
        <p:spPr>
          <a:xfrm>
            <a:off x="3200400" y="1691640"/>
            <a:ext cx="4572000" cy="822960"/>
          </a:xfrm>
          <a:prstGeom prst="rect">
            <a:avLst/>
          </a:prstGeom>
          <a:noFill/>
        </p:spPr>
        <p:txBody>
          <a:bodyPr wrap="square">
            <a:spAutoFit/>
          </a:bodyPr>
          <a:lstStyle/>
          <a:p>
            <a:pPr algn="l"/>
            <a:r>
              <a:rPr sz="1000" b="0" i="0">
                <a:solidFill>
                  <a:srgbClr val="555555"/>
                </a:solidFill>
                <a:latin typeface="Source Serif 4 14pt"/>
              </a:rPr>
              <a:t>30 years building digital products — started in the dot-com era (1996).</a:t>
            </a:r>
          </a:p>
          <a:p>
            <a:pPr algn="l"/>
            <a:r>
              <a:rPr sz="1000" b="0" i="0">
                <a:solidFill>
                  <a:srgbClr val="555555"/>
                </a:solidFill>
                <a:latin typeface="Source Serif 4 14pt"/>
              </a:rPr>
              <a:t>Built Australia’s leading digital agency (250 people, now AKQA).</a:t>
            </a:r>
          </a:p>
          <a:p>
            <a:pPr algn="l"/>
            <a:r>
              <a:rPr sz="1000" b="0" i="0">
                <a:solidFill>
                  <a:srgbClr val="555555"/>
                </a:solidFill>
                <a:latin typeface="Source Serif 4 14pt"/>
              </a:rPr>
              <a:t>Technology pioneer: invented Fliteboard ($200M valuation in 5 years).</a:t>
            </a:r>
          </a:p>
          <a:p>
            <a:pPr algn="l"/>
            <a:r>
              <a:rPr sz="1000" b="0" i="0">
                <a:solidFill>
                  <a:srgbClr val="555555"/>
                </a:solidFill>
                <a:latin typeface="Source Serif 4 14pt"/>
              </a:rPr>
              <a:t>Deeply experienced in exploring the limits of what AI can and can’t do.</a:t>
            </a:r>
          </a:p>
        </p:txBody>
      </p:sp>
      <p:sp>
        <p:nvSpPr>
          <p:cNvPr id="9" name="Rounded Rectangle 8"/>
          <p:cNvSpPr/>
          <p:nvPr/>
        </p:nvSpPr>
        <p:spPr>
          <a:xfrm>
            <a:off x="548640" y="2834640"/>
            <a:ext cx="3474720" cy="73152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0" name="TextBox 9"/>
          <p:cNvSpPr txBox="1"/>
          <p:nvPr/>
        </p:nvSpPr>
        <p:spPr>
          <a:xfrm>
            <a:off x="777240" y="2926080"/>
            <a:ext cx="3017520" cy="182880"/>
          </a:xfrm>
          <a:prstGeom prst="rect">
            <a:avLst/>
          </a:prstGeom>
          <a:noFill/>
        </p:spPr>
        <p:txBody>
          <a:bodyPr wrap="square">
            <a:spAutoFit/>
          </a:bodyPr>
          <a:lstStyle/>
          <a:p>
            <a:pPr algn="l"/>
            <a:r>
              <a:rPr sz="1200" b="1" i="0">
                <a:solidFill>
                  <a:srgbClr val="232328"/>
                </a:solidFill>
                <a:latin typeface="Inter"/>
              </a:rPr>
              <a:t>Wil  —  Co-founder &amp; CTO</a:t>
            </a:r>
          </a:p>
        </p:txBody>
      </p:sp>
      <p:sp>
        <p:nvSpPr>
          <p:cNvPr id="11" name="TextBox 10"/>
          <p:cNvSpPr txBox="1"/>
          <p:nvPr/>
        </p:nvSpPr>
        <p:spPr>
          <a:xfrm>
            <a:off x="777240" y="3154680"/>
            <a:ext cx="3017520" cy="274320"/>
          </a:xfrm>
          <a:prstGeom prst="rect">
            <a:avLst/>
          </a:prstGeom>
          <a:noFill/>
        </p:spPr>
        <p:txBody>
          <a:bodyPr wrap="square">
            <a:spAutoFit/>
          </a:bodyPr>
          <a:lstStyle/>
          <a:p>
            <a:pPr algn="l"/>
            <a:r>
              <a:rPr sz="1000" b="0" i="0">
                <a:solidFill>
                  <a:srgbClr val="555555"/>
                </a:solidFill>
                <a:latin typeface="Source Serif 4 14pt"/>
              </a:rPr>
              <a:t>Built the entire platform. Architecture,</a:t>
            </a:r>
          </a:p>
          <a:p>
            <a:pPr algn="l"/>
            <a:r>
              <a:rPr sz="1000" b="0" i="0">
                <a:solidFill>
                  <a:srgbClr val="555555"/>
                </a:solidFill>
                <a:latin typeface="Source Serif 4 14pt"/>
              </a:rPr>
              <a:t>AI orchestration, safety systems.</a:t>
            </a:r>
          </a:p>
        </p:txBody>
      </p:sp>
      <p:sp>
        <p:nvSpPr>
          <p:cNvPr id="12" name="Rounded Rectangle 11"/>
          <p:cNvSpPr/>
          <p:nvPr/>
        </p:nvSpPr>
        <p:spPr>
          <a:xfrm>
            <a:off x="4297680" y="2834640"/>
            <a:ext cx="3474720" cy="73152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3" name="TextBox 12"/>
          <p:cNvSpPr txBox="1"/>
          <p:nvPr/>
        </p:nvSpPr>
        <p:spPr>
          <a:xfrm>
            <a:off x="4526280" y="2926080"/>
            <a:ext cx="3017520" cy="182880"/>
          </a:xfrm>
          <a:prstGeom prst="rect">
            <a:avLst/>
          </a:prstGeom>
          <a:noFill/>
        </p:spPr>
        <p:txBody>
          <a:bodyPr wrap="square">
            <a:spAutoFit/>
          </a:bodyPr>
          <a:lstStyle/>
          <a:p>
            <a:pPr algn="l"/>
            <a:r>
              <a:rPr sz="1200" b="1" i="0">
                <a:solidFill>
                  <a:srgbClr val="232328"/>
                </a:solidFill>
                <a:latin typeface="Inter"/>
              </a:rPr>
              <a:t>Advisory Board</a:t>
            </a:r>
          </a:p>
        </p:txBody>
      </p:sp>
      <p:sp>
        <p:nvSpPr>
          <p:cNvPr id="14" name="TextBox 13"/>
          <p:cNvSpPr txBox="1"/>
          <p:nvPr/>
        </p:nvSpPr>
        <p:spPr>
          <a:xfrm>
            <a:off x="4526280" y="3154680"/>
            <a:ext cx="3017520" cy="274320"/>
          </a:xfrm>
          <a:prstGeom prst="rect">
            <a:avLst/>
          </a:prstGeom>
          <a:noFill/>
        </p:spPr>
        <p:txBody>
          <a:bodyPr wrap="square">
            <a:spAutoFit/>
          </a:bodyPr>
          <a:lstStyle/>
          <a:p>
            <a:pPr algn="l"/>
            <a:r>
              <a:rPr sz="900" b="0" i="0">
                <a:solidFill>
                  <a:srgbClr val="555555"/>
                </a:solidFill>
                <a:latin typeface="Source Serif 4 14pt"/>
              </a:rPr>
              <a:t>Glenn Poswell (Ellerston Capital, Gannet)</a:t>
            </a:r>
          </a:p>
          <a:p>
            <a:pPr algn="l"/>
            <a:r>
              <a:rPr sz="900" b="0" i="0">
                <a:solidFill>
                  <a:srgbClr val="555555"/>
                </a:solidFill>
                <a:latin typeface="Source Serif 4 14pt"/>
              </a:rPr>
              <a:t>Dr Karl Sturm (Anaesthetist)</a:t>
            </a:r>
          </a:p>
          <a:p>
            <a:pPr algn="l"/>
            <a:r>
              <a:rPr sz="900" b="0" i="0">
                <a:solidFill>
                  <a:srgbClr val="555555"/>
                </a:solidFill>
                <a:latin typeface="Source Serif 4 14pt"/>
              </a:rPr>
              <a:t>David Frish (Compounding Pharmacy)</a:t>
            </a:r>
          </a:p>
        </p:txBody>
      </p:sp>
      <p:sp>
        <p:nvSpPr>
          <p:cNvPr id="15" name="TextBox 14"/>
          <p:cNvSpPr txBox="1"/>
          <p:nvPr/>
        </p:nvSpPr>
        <p:spPr>
          <a:xfrm>
            <a:off x="548640" y="3840480"/>
            <a:ext cx="7315200" cy="365760"/>
          </a:xfrm>
          <a:prstGeom prst="rect">
            <a:avLst/>
          </a:prstGeom>
          <a:noFill/>
        </p:spPr>
        <p:txBody>
          <a:bodyPr wrap="square">
            <a:spAutoFit/>
          </a:bodyPr>
          <a:lstStyle/>
          <a:p>
            <a:pPr algn="ctr"/>
            <a:r>
              <a:rPr sz="1100" b="0" i="1">
                <a:solidFill>
                  <a:srgbClr val="555555"/>
                </a:solidFill>
                <a:latin typeface="Source Serif 4 14pt"/>
              </a:rPr>
              <a:t>An AI-first company. Two years ago this would need 30 people. We’re building it with a fraction of that — small teams move faster.</a:t>
            </a:r>
          </a:p>
        </p:txBody>
      </p:sp>
      <p:sp>
        <p:nvSpPr>
          <p:cNvPr id="16" name="TextBox 15"/>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17" name="TextBox 16"/>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8</a:t>
            </a:r>
          </a:p>
        </p:txBody>
      </p:sp>
      <p:sp>
        <p:nvSpPr>
          <p:cNvPr id="18" name="TextBox 17"/>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THE OPPORTUNITY</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200" b="1" i="0">
                <a:solidFill>
                  <a:srgbClr val="232328"/>
                </a:solidFill>
                <a:latin typeface="Inter"/>
              </a:rPr>
              <a:t>Every major player has the same weakness</a:t>
            </a:r>
          </a:p>
        </p:txBody>
      </p:sp>
      <p:sp>
        <p:nvSpPr>
          <p:cNvPr id="5" name="Rounded Rectangle 4"/>
          <p:cNvSpPr/>
          <p:nvPr/>
        </p:nvSpPr>
        <p:spPr>
          <a:xfrm>
            <a:off x="548640" y="1554480"/>
            <a:ext cx="7680960" cy="502920"/>
          </a:xfrm>
          <a:prstGeom prst="roundRect">
            <a:avLst>
              <a:gd name="adj" fmla="val 6000"/>
            </a:avLst>
          </a:prstGeom>
          <a:solidFill>
            <a:srgbClr val="F5F7FB"/>
          </a:solidFill>
          <a:ln w="9525">
            <a:solidFill>
              <a:srgbClr val="E6E9F2"/>
            </a:solidFill>
          </a:ln>
        </p:spPr>
        <p:txBody>
          <a:bodyPr rtlCol="0" anchor="ctr"/>
          <a:lstStyle/>
          <a:p>
            <a:pPr algn="ctr"/>
          </a:p>
        </p:txBody>
      </p:sp>
      <p:sp>
        <p:nvSpPr>
          <p:cNvPr id="6" name="TextBox 5"/>
          <p:cNvSpPr txBox="1"/>
          <p:nvPr/>
        </p:nvSpPr>
        <p:spPr>
          <a:xfrm>
            <a:off x="777240" y="1627632"/>
            <a:ext cx="1188720" cy="182880"/>
          </a:xfrm>
          <a:prstGeom prst="rect">
            <a:avLst/>
          </a:prstGeom>
          <a:noFill/>
        </p:spPr>
        <p:txBody>
          <a:bodyPr wrap="square">
            <a:spAutoFit/>
          </a:bodyPr>
          <a:lstStyle/>
          <a:p>
            <a:pPr algn="l"/>
            <a:r>
              <a:rPr sz="1400" b="1" i="0">
                <a:solidFill>
                  <a:srgbClr val="232328"/>
                </a:solidFill>
                <a:latin typeface="Inter"/>
              </a:rPr>
              <a:t>AG1</a:t>
            </a:r>
          </a:p>
        </p:txBody>
      </p:sp>
      <p:sp>
        <p:nvSpPr>
          <p:cNvPr id="7" name="TextBox 6"/>
          <p:cNvSpPr txBox="1"/>
          <p:nvPr/>
        </p:nvSpPr>
        <p:spPr>
          <a:xfrm>
            <a:off x="2194560" y="1627632"/>
            <a:ext cx="2286000" cy="182880"/>
          </a:xfrm>
          <a:prstGeom prst="rect">
            <a:avLst/>
          </a:prstGeom>
          <a:noFill/>
        </p:spPr>
        <p:txBody>
          <a:bodyPr wrap="square">
            <a:spAutoFit/>
          </a:bodyPr>
          <a:lstStyle/>
          <a:p>
            <a:pPr algn="l"/>
            <a:r>
              <a:rPr sz="1100" b="1" i="0">
                <a:solidFill>
                  <a:srgbClr val="5B72E8"/>
                </a:solidFill>
                <a:latin typeface="Source Serif 4 14pt"/>
              </a:rPr>
              <a:t>$600M+ revenue</a:t>
            </a:r>
          </a:p>
        </p:txBody>
      </p:sp>
      <p:sp>
        <p:nvSpPr>
          <p:cNvPr id="8" name="TextBox 7"/>
          <p:cNvSpPr txBox="1"/>
          <p:nvPr/>
        </p:nvSpPr>
        <p:spPr>
          <a:xfrm>
            <a:off x="4754880" y="1627632"/>
            <a:ext cx="3200400" cy="182880"/>
          </a:xfrm>
          <a:prstGeom prst="rect">
            <a:avLst/>
          </a:prstGeom>
          <a:noFill/>
        </p:spPr>
        <p:txBody>
          <a:bodyPr wrap="square">
            <a:spAutoFit/>
          </a:bodyPr>
          <a:lstStyle/>
          <a:p>
            <a:pPr algn="l"/>
            <a:r>
              <a:rPr sz="1000" b="0" i="0">
                <a:solidFill>
                  <a:srgbClr val="999999"/>
                </a:solidFill>
                <a:latin typeface="Source Serif 4 14pt"/>
              </a:rPr>
              <a:t>Same formula for everyone. Zero personalisation.</a:t>
            </a:r>
          </a:p>
        </p:txBody>
      </p:sp>
      <p:sp>
        <p:nvSpPr>
          <p:cNvPr id="9" name="Rounded Rectangle 8"/>
          <p:cNvSpPr/>
          <p:nvPr/>
        </p:nvSpPr>
        <p:spPr>
          <a:xfrm>
            <a:off x="548640" y="2148840"/>
            <a:ext cx="7680960" cy="50292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0" name="TextBox 9"/>
          <p:cNvSpPr txBox="1"/>
          <p:nvPr/>
        </p:nvSpPr>
        <p:spPr>
          <a:xfrm>
            <a:off x="777240" y="2221992"/>
            <a:ext cx="1188720" cy="182880"/>
          </a:xfrm>
          <a:prstGeom prst="rect">
            <a:avLst/>
          </a:prstGeom>
          <a:noFill/>
        </p:spPr>
        <p:txBody>
          <a:bodyPr wrap="square">
            <a:spAutoFit/>
          </a:bodyPr>
          <a:lstStyle/>
          <a:p>
            <a:pPr algn="l"/>
            <a:r>
              <a:rPr sz="1400" b="1" i="0">
                <a:solidFill>
                  <a:srgbClr val="232328"/>
                </a:solidFill>
                <a:latin typeface="Inter"/>
              </a:rPr>
              <a:t>Blueprint</a:t>
            </a:r>
          </a:p>
        </p:txBody>
      </p:sp>
      <p:sp>
        <p:nvSpPr>
          <p:cNvPr id="11" name="TextBox 10"/>
          <p:cNvSpPr txBox="1"/>
          <p:nvPr/>
        </p:nvSpPr>
        <p:spPr>
          <a:xfrm>
            <a:off x="2194560" y="2221992"/>
            <a:ext cx="2286000" cy="182880"/>
          </a:xfrm>
          <a:prstGeom prst="rect">
            <a:avLst/>
          </a:prstGeom>
          <a:noFill/>
        </p:spPr>
        <p:txBody>
          <a:bodyPr wrap="square">
            <a:spAutoFit/>
          </a:bodyPr>
          <a:lstStyle/>
          <a:p>
            <a:pPr algn="l"/>
            <a:r>
              <a:rPr sz="1100" b="1" i="0">
                <a:solidFill>
                  <a:srgbClr val="5B72E8"/>
                </a:solidFill>
                <a:latin typeface="Source Serif 4 14pt"/>
              </a:rPr>
              <a:t>$20M day-1 sales</a:t>
            </a:r>
          </a:p>
        </p:txBody>
      </p:sp>
      <p:sp>
        <p:nvSpPr>
          <p:cNvPr id="12" name="TextBox 11"/>
          <p:cNvSpPr txBox="1"/>
          <p:nvPr/>
        </p:nvSpPr>
        <p:spPr>
          <a:xfrm>
            <a:off x="4754880" y="2221992"/>
            <a:ext cx="3200400" cy="182880"/>
          </a:xfrm>
          <a:prstGeom prst="rect">
            <a:avLst/>
          </a:prstGeom>
          <a:noFill/>
        </p:spPr>
        <p:txBody>
          <a:bodyPr wrap="square">
            <a:spAutoFit/>
          </a:bodyPr>
          <a:lstStyle/>
          <a:p>
            <a:pPr algn="l"/>
            <a:r>
              <a:rPr sz="1000" b="0" i="0">
                <a:solidFill>
                  <a:srgbClr val="999999"/>
                </a:solidFill>
                <a:latin typeface="Source Serif 4 14pt"/>
              </a:rPr>
              <a:t>60% side effect rate. Generic stack.</a:t>
            </a:r>
          </a:p>
        </p:txBody>
      </p:sp>
      <p:sp>
        <p:nvSpPr>
          <p:cNvPr id="13" name="Rounded Rectangle 12"/>
          <p:cNvSpPr/>
          <p:nvPr/>
        </p:nvSpPr>
        <p:spPr>
          <a:xfrm>
            <a:off x="548640" y="2743200"/>
            <a:ext cx="7680960" cy="50292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4" name="TextBox 13"/>
          <p:cNvSpPr txBox="1"/>
          <p:nvPr/>
        </p:nvSpPr>
        <p:spPr>
          <a:xfrm>
            <a:off x="777240" y="2816352"/>
            <a:ext cx="1188720" cy="182880"/>
          </a:xfrm>
          <a:prstGeom prst="rect">
            <a:avLst/>
          </a:prstGeom>
          <a:noFill/>
        </p:spPr>
        <p:txBody>
          <a:bodyPr wrap="square">
            <a:spAutoFit/>
          </a:bodyPr>
          <a:lstStyle/>
          <a:p>
            <a:pPr algn="l"/>
            <a:r>
              <a:rPr sz="1400" b="1" i="0">
                <a:solidFill>
                  <a:srgbClr val="232328"/>
                </a:solidFill>
                <a:latin typeface="Inter"/>
              </a:rPr>
              <a:t>IM8</a:t>
            </a:r>
          </a:p>
        </p:txBody>
      </p:sp>
      <p:sp>
        <p:nvSpPr>
          <p:cNvPr id="15" name="TextBox 14"/>
          <p:cNvSpPr txBox="1"/>
          <p:nvPr/>
        </p:nvSpPr>
        <p:spPr>
          <a:xfrm>
            <a:off x="2194560" y="2816352"/>
            <a:ext cx="2286000" cy="182880"/>
          </a:xfrm>
          <a:prstGeom prst="rect">
            <a:avLst/>
          </a:prstGeom>
          <a:noFill/>
        </p:spPr>
        <p:txBody>
          <a:bodyPr wrap="square">
            <a:spAutoFit/>
          </a:bodyPr>
          <a:lstStyle/>
          <a:p>
            <a:pPr algn="l"/>
            <a:r>
              <a:rPr sz="1100" b="1" i="0">
                <a:solidFill>
                  <a:srgbClr val="5B72E8"/>
                </a:solidFill>
                <a:latin typeface="Source Serif 4 14pt"/>
              </a:rPr>
              <a:t>700K+ customers</a:t>
            </a:r>
          </a:p>
        </p:txBody>
      </p:sp>
      <p:sp>
        <p:nvSpPr>
          <p:cNvPr id="16" name="TextBox 15"/>
          <p:cNvSpPr txBox="1"/>
          <p:nvPr/>
        </p:nvSpPr>
        <p:spPr>
          <a:xfrm>
            <a:off x="4754880" y="2816352"/>
            <a:ext cx="3200400" cy="182880"/>
          </a:xfrm>
          <a:prstGeom prst="rect">
            <a:avLst/>
          </a:prstGeom>
          <a:noFill/>
        </p:spPr>
        <p:txBody>
          <a:bodyPr wrap="square">
            <a:spAutoFit/>
          </a:bodyPr>
          <a:lstStyle/>
          <a:p>
            <a:pPr algn="l"/>
            <a:r>
              <a:rPr sz="1000" b="0" i="0">
                <a:solidFill>
                  <a:srgbClr val="999999"/>
                </a:solidFill>
                <a:latin typeface="Source Serif 4 14pt"/>
              </a:rPr>
              <a:t>Quiz-based. No DNA, no bloods.</a:t>
            </a:r>
          </a:p>
        </p:txBody>
      </p:sp>
      <p:sp>
        <p:nvSpPr>
          <p:cNvPr id="17" name="Rounded Rectangle 16"/>
          <p:cNvSpPr/>
          <p:nvPr/>
        </p:nvSpPr>
        <p:spPr>
          <a:xfrm>
            <a:off x="548640" y="3337560"/>
            <a:ext cx="7680960" cy="50292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8" name="TextBox 17"/>
          <p:cNvSpPr txBox="1"/>
          <p:nvPr/>
        </p:nvSpPr>
        <p:spPr>
          <a:xfrm>
            <a:off x="777240" y="3410712"/>
            <a:ext cx="1188720" cy="182880"/>
          </a:xfrm>
          <a:prstGeom prst="rect">
            <a:avLst/>
          </a:prstGeom>
          <a:noFill/>
        </p:spPr>
        <p:txBody>
          <a:bodyPr wrap="square">
            <a:spAutoFit/>
          </a:bodyPr>
          <a:lstStyle/>
          <a:p>
            <a:pPr algn="l"/>
            <a:r>
              <a:rPr sz="1400" b="1" i="0">
                <a:solidFill>
                  <a:srgbClr val="232328"/>
                </a:solidFill>
                <a:latin typeface="Inter"/>
              </a:rPr>
              <a:t>Superpower</a:t>
            </a:r>
          </a:p>
        </p:txBody>
      </p:sp>
      <p:sp>
        <p:nvSpPr>
          <p:cNvPr id="19" name="TextBox 18"/>
          <p:cNvSpPr txBox="1"/>
          <p:nvPr/>
        </p:nvSpPr>
        <p:spPr>
          <a:xfrm>
            <a:off x="2194560" y="3410712"/>
            <a:ext cx="2286000" cy="182880"/>
          </a:xfrm>
          <a:prstGeom prst="rect">
            <a:avLst/>
          </a:prstGeom>
          <a:noFill/>
        </p:spPr>
        <p:txBody>
          <a:bodyPr wrap="square">
            <a:spAutoFit/>
          </a:bodyPr>
          <a:lstStyle/>
          <a:p>
            <a:pPr algn="l"/>
            <a:r>
              <a:rPr sz="1100" b="1" i="0">
                <a:solidFill>
                  <a:srgbClr val="5B72E8"/>
                </a:solidFill>
                <a:latin typeface="Source Serif 4 14pt"/>
              </a:rPr>
              <a:t>$17/mo platform</a:t>
            </a:r>
          </a:p>
        </p:txBody>
      </p:sp>
      <p:sp>
        <p:nvSpPr>
          <p:cNvPr id="20" name="TextBox 19"/>
          <p:cNvSpPr txBox="1"/>
          <p:nvPr/>
        </p:nvSpPr>
        <p:spPr>
          <a:xfrm>
            <a:off x="4754880" y="3410712"/>
            <a:ext cx="3200400" cy="182880"/>
          </a:xfrm>
          <a:prstGeom prst="rect">
            <a:avLst/>
          </a:prstGeom>
          <a:noFill/>
        </p:spPr>
        <p:txBody>
          <a:bodyPr wrap="square">
            <a:spAutoFit/>
          </a:bodyPr>
          <a:lstStyle/>
          <a:p>
            <a:pPr algn="l"/>
            <a:r>
              <a:rPr sz="1000" b="0" i="0">
                <a:solidFill>
                  <a:srgbClr val="999999"/>
                </a:solidFill>
                <a:latin typeface="Source Serif 4 14pt"/>
              </a:rPr>
              <a:t>Data without action. Insight without product.</a:t>
            </a:r>
          </a:p>
        </p:txBody>
      </p:sp>
      <p:sp>
        <p:nvSpPr>
          <p:cNvPr id="21" name="TextBox 20"/>
          <p:cNvSpPr txBox="1"/>
          <p:nvPr/>
        </p:nvSpPr>
        <p:spPr>
          <a:xfrm>
            <a:off x="548640" y="4023360"/>
            <a:ext cx="7315200" cy="274320"/>
          </a:xfrm>
          <a:prstGeom prst="rect">
            <a:avLst/>
          </a:prstGeom>
          <a:noFill/>
        </p:spPr>
        <p:txBody>
          <a:bodyPr wrap="square">
            <a:spAutoFit/>
          </a:bodyPr>
          <a:lstStyle/>
          <a:p>
            <a:pPr algn="ctr"/>
            <a:r>
              <a:rPr sz="1300" b="1" i="0">
                <a:solidFill>
                  <a:srgbClr val="5B72E8"/>
                </a:solidFill>
                <a:latin typeface="Inter"/>
              </a:rPr>
              <a:t>"How do you know this won’t harm me?" — None of them can answer this. We can.</a:t>
            </a:r>
          </a:p>
        </p:txBody>
      </p:sp>
      <p:sp>
        <p:nvSpPr>
          <p:cNvPr id="22" name="TextBox 21"/>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23" name="TextBox 22"/>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9</a:t>
            </a:r>
          </a:p>
        </p:txBody>
      </p:sp>
      <p:sp>
        <p:nvSpPr>
          <p:cNvPr id="24" name="TextBox 23"/>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THE OPPORTUNITY</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200" b="1" i="0">
                <a:solidFill>
                  <a:srgbClr val="232328"/>
                </a:solidFill>
                <a:latin typeface="Inter"/>
              </a:rPr>
              <a:t>Multiple revenue streams, one engine</a:t>
            </a:r>
          </a:p>
        </p:txBody>
      </p:sp>
      <p:sp>
        <p:nvSpPr>
          <p:cNvPr id="5" name="Rounded Rectangle 4"/>
          <p:cNvSpPr/>
          <p:nvPr/>
        </p:nvSpPr>
        <p:spPr>
          <a:xfrm>
            <a:off x="274320" y="1554480"/>
            <a:ext cx="1463040" cy="1371600"/>
          </a:xfrm>
          <a:prstGeom prst="roundRect">
            <a:avLst>
              <a:gd name="adj" fmla="val 6000"/>
            </a:avLst>
          </a:prstGeom>
          <a:solidFill>
            <a:srgbClr val="F5F7FB"/>
          </a:solidFill>
          <a:ln w="9525">
            <a:solidFill>
              <a:srgbClr val="E6E9F2"/>
            </a:solidFill>
          </a:ln>
        </p:spPr>
        <p:txBody>
          <a:bodyPr rtlCol="0" anchor="ctr"/>
          <a:lstStyle/>
          <a:p>
            <a:pPr algn="ctr"/>
          </a:p>
        </p:txBody>
      </p:sp>
      <p:sp>
        <p:nvSpPr>
          <p:cNvPr id="6" name="TextBox 5"/>
          <p:cNvSpPr txBox="1"/>
          <p:nvPr/>
        </p:nvSpPr>
        <p:spPr>
          <a:xfrm>
            <a:off x="365760" y="1691640"/>
            <a:ext cx="1280160" cy="182880"/>
          </a:xfrm>
          <a:prstGeom prst="rect">
            <a:avLst/>
          </a:prstGeom>
          <a:noFill/>
        </p:spPr>
        <p:txBody>
          <a:bodyPr wrap="square">
            <a:spAutoFit/>
          </a:bodyPr>
          <a:lstStyle/>
          <a:p>
            <a:pPr algn="l"/>
            <a:r>
              <a:rPr sz="1000" b="1" i="0">
                <a:solidFill>
                  <a:srgbClr val="5B72E8"/>
                </a:solidFill>
                <a:latin typeface="Inter"/>
              </a:rPr>
              <a:t>Free platform</a:t>
            </a:r>
          </a:p>
        </p:txBody>
      </p:sp>
      <p:sp>
        <p:nvSpPr>
          <p:cNvPr id="7" name="TextBox 6"/>
          <p:cNvSpPr txBox="1"/>
          <p:nvPr/>
        </p:nvSpPr>
        <p:spPr>
          <a:xfrm>
            <a:off x="365760" y="1965960"/>
            <a:ext cx="1280160" cy="640080"/>
          </a:xfrm>
          <a:prstGeom prst="rect">
            <a:avLst/>
          </a:prstGeom>
          <a:noFill/>
        </p:spPr>
        <p:txBody>
          <a:bodyPr wrap="square">
            <a:spAutoFit/>
          </a:bodyPr>
          <a:lstStyle/>
          <a:p>
            <a:pPr algn="l"/>
            <a:r>
              <a:rPr sz="900" b="0" i="0">
                <a:solidFill>
                  <a:srgbClr val="555555"/>
                </a:solidFill>
                <a:latin typeface="Source Serif 4 14pt"/>
              </a:rPr>
              <a:t>Intelligence tier drives</a:t>
            </a:r>
          </a:p>
          <a:p>
            <a:pPr algn="l"/>
            <a:r>
              <a:rPr sz="900" b="0" i="0">
                <a:solidFill>
                  <a:srgbClr val="555555"/>
                </a:solidFill>
                <a:latin typeface="Source Serif 4 14pt"/>
              </a:rPr>
              <a:t>user acquisition</a:t>
            </a:r>
          </a:p>
        </p:txBody>
      </p:sp>
      <p:sp>
        <p:nvSpPr>
          <p:cNvPr id="8" name="Rounded Rectangle 7"/>
          <p:cNvSpPr/>
          <p:nvPr/>
        </p:nvSpPr>
        <p:spPr>
          <a:xfrm>
            <a:off x="1874519" y="1554480"/>
            <a:ext cx="1463040" cy="1371600"/>
          </a:xfrm>
          <a:prstGeom prst="roundRect">
            <a:avLst>
              <a:gd name="adj" fmla="val 6000"/>
            </a:avLst>
          </a:prstGeom>
          <a:solidFill>
            <a:srgbClr val="F5F7FB"/>
          </a:solidFill>
          <a:ln w="9525">
            <a:solidFill>
              <a:srgbClr val="E6E9F2"/>
            </a:solidFill>
          </a:ln>
        </p:spPr>
        <p:txBody>
          <a:bodyPr rtlCol="0" anchor="ctr"/>
          <a:lstStyle/>
          <a:p>
            <a:pPr algn="ctr"/>
          </a:p>
        </p:txBody>
      </p:sp>
      <p:sp>
        <p:nvSpPr>
          <p:cNvPr id="9" name="TextBox 8"/>
          <p:cNvSpPr txBox="1"/>
          <p:nvPr/>
        </p:nvSpPr>
        <p:spPr>
          <a:xfrm>
            <a:off x="1965960" y="1691640"/>
            <a:ext cx="1280160" cy="182880"/>
          </a:xfrm>
          <a:prstGeom prst="rect">
            <a:avLst/>
          </a:prstGeom>
          <a:noFill/>
        </p:spPr>
        <p:txBody>
          <a:bodyPr wrap="square">
            <a:spAutoFit/>
          </a:bodyPr>
          <a:lstStyle/>
          <a:p>
            <a:pPr algn="l"/>
            <a:r>
              <a:rPr sz="1000" b="1" i="0">
                <a:solidFill>
                  <a:srgbClr val="5B72E8"/>
                </a:solidFill>
                <a:latin typeface="Inter"/>
              </a:rPr>
              <a:t>Paid reports</a:t>
            </a:r>
          </a:p>
        </p:txBody>
      </p:sp>
      <p:sp>
        <p:nvSpPr>
          <p:cNvPr id="10" name="TextBox 9"/>
          <p:cNvSpPr txBox="1"/>
          <p:nvPr/>
        </p:nvSpPr>
        <p:spPr>
          <a:xfrm>
            <a:off x="1965960" y="1965960"/>
            <a:ext cx="1280160" cy="640080"/>
          </a:xfrm>
          <a:prstGeom prst="rect">
            <a:avLst/>
          </a:prstGeom>
          <a:noFill/>
        </p:spPr>
        <p:txBody>
          <a:bodyPr wrap="square">
            <a:spAutoFit/>
          </a:bodyPr>
          <a:lstStyle/>
          <a:p>
            <a:pPr algn="l"/>
            <a:r>
              <a:rPr sz="900" b="0" i="0">
                <a:solidFill>
                  <a:srgbClr val="555555"/>
                </a:solidFill>
                <a:latin typeface="Source Serif 4 14pt"/>
              </a:rPr>
              <a:t>Per-domain deep-dive</a:t>
            </a:r>
          </a:p>
          <a:p>
            <a:pPr algn="l"/>
            <a:r>
              <a:rPr sz="900" b="0" i="0">
                <a:solidFill>
                  <a:srgbClr val="555555"/>
                </a:solidFill>
                <a:latin typeface="Source Serif 4 14pt"/>
              </a:rPr>
              <a:t>insights ($15–$79)</a:t>
            </a:r>
          </a:p>
        </p:txBody>
      </p:sp>
      <p:sp>
        <p:nvSpPr>
          <p:cNvPr id="11" name="Rounded Rectangle 10"/>
          <p:cNvSpPr/>
          <p:nvPr/>
        </p:nvSpPr>
        <p:spPr>
          <a:xfrm>
            <a:off x="3474720" y="1554480"/>
            <a:ext cx="1463040" cy="137160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2" name="TextBox 11"/>
          <p:cNvSpPr txBox="1"/>
          <p:nvPr/>
        </p:nvSpPr>
        <p:spPr>
          <a:xfrm>
            <a:off x="3566160" y="1691640"/>
            <a:ext cx="1280160" cy="182880"/>
          </a:xfrm>
          <a:prstGeom prst="rect">
            <a:avLst/>
          </a:prstGeom>
          <a:noFill/>
        </p:spPr>
        <p:txBody>
          <a:bodyPr wrap="square">
            <a:spAutoFit/>
          </a:bodyPr>
          <a:lstStyle/>
          <a:p>
            <a:pPr algn="l"/>
            <a:r>
              <a:rPr sz="1000" b="1" i="0">
                <a:solidFill>
                  <a:srgbClr val="5B72E8"/>
                </a:solidFill>
                <a:latin typeface="Inter"/>
              </a:rPr>
              <a:t>Subscriptions</a:t>
            </a:r>
          </a:p>
        </p:txBody>
      </p:sp>
      <p:sp>
        <p:nvSpPr>
          <p:cNvPr id="13" name="TextBox 12"/>
          <p:cNvSpPr txBox="1"/>
          <p:nvPr/>
        </p:nvSpPr>
        <p:spPr>
          <a:xfrm>
            <a:off x="3566160" y="1965960"/>
            <a:ext cx="1280160" cy="640080"/>
          </a:xfrm>
          <a:prstGeom prst="rect">
            <a:avLst/>
          </a:prstGeom>
          <a:noFill/>
        </p:spPr>
        <p:txBody>
          <a:bodyPr wrap="square">
            <a:spAutoFit/>
          </a:bodyPr>
          <a:lstStyle/>
          <a:p>
            <a:pPr algn="l"/>
            <a:r>
              <a:rPr sz="900" b="0" i="0">
                <a:solidFill>
                  <a:srgbClr val="555555"/>
                </a:solidFill>
                <a:latin typeface="Source Serif 4 14pt"/>
              </a:rPr>
              <a:t>Unlimited access +</a:t>
            </a:r>
          </a:p>
          <a:p>
            <a:pPr algn="l"/>
            <a:r>
              <a:rPr sz="900" b="0" i="0">
                <a:solidFill>
                  <a:srgbClr val="555555"/>
                </a:solidFill>
                <a:latin typeface="Source Serif 4 14pt"/>
              </a:rPr>
              <a:t>ongoing monitoring</a:t>
            </a:r>
          </a:p>
        </p:txBody>
      </p:sp>
      <p:sp>
        <p:nvSpPr>
          <p:cNvPr id="14" name="Rounded Rectangle 13"/>
          <p:cNvSpPr/>
          <p:nvPr/>
        </p:nvSpPr>
        <p:spPr>
          <a:xfrm>
            <a:off x="5074920" y="1554480"/>
            <a:ext cx="1463040" cy="137160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5" name="TextBox 14"/>
          <p:cNvSpPr txBox="1"/>
          <p:nvPr/>
        </p:nvSpPr>
        <p:spPr>
          <a:xfrm>
            <a:off x="5166359" y="1691640"/>
            <a:ext cx="1280160" cy="182880"/>
          </a:xfrm>
          <a:prstGeom prst="rect">
            <a:avLst/>
          </a:prstGeom>
          <a:noFill/>
        </p:spPr>
        <p:txBody>
          <a:bodyPr wrap="square">
            <a:spAutoFit/>
          </a:bodyPr>
          <a:lstStyle/>
          <a:p>
            <a:pPr algn="l"/>
            <a:r>
              <a:rPr sz="1000" b="1" i="0">
                <a:solidFill>
                  <a:srgbClr val="5B72E8"/>
                </a:solidFill>
                <a:latin typeface="Inter"/>
              </a:rPr>
              <a:t>B2B licensing</a:t>
            </a:r>
          </a:p>
        </p:txBody>
      </p:sp>
      <p:sp>
        <p:nvSpPr>
          <p:cNvPr id="16" name="TextBox 15"/>
          <p:cNvSpPr txBox="1"/>
          <p:nvPr/>
        </p:nvSpPr>
        <p:spPr>
          <a:xfrm>
            <a:off x="5166359" y="1965960"/>
            <a:ext cx="1280160" cy="640080"/>
          </a:xfrm>
          <a:prstGeom prst="rect">
            <a:avLst/>
          </a:prstGeom>
          <a:noFill/>
        </p:spPr>
        <p:txBody>
          <a:bodyPr wrap="square">
            <a:spAutoFit/>
          </a:bodyPr>
          <a:lstStyle/>
          <a:p>
            <a:pPr algn="l"/>
            <a:r>
              <a:rPr sz="900" b="0" i="0">
                <a:solidFill>
                  <a:srgbClr val="555555"/>
                </a:solidFill>
                <a:latin typeface="Source Serif 4 14pt"/>
              </a:rPr>
              <a:t>"Intel Inside" for</a:t>
            </a:r>
          </a:p>
          <a:p>
            <a:pPr algn="l"/>
            <a:r>
              <a:rPr sz="900" b="0" i="0">
                <a:solidFill>
                  <a:srgbClr val="555555"/>
                </a:solidFill>
                <a:latin typeface="Source Serif 4 14pt"/>
              </a:rPr>
              <a:t>supplement brands</a:t>
            </a:r>
          </a:p>
        </p:txBody>
      </p:sp>
      <p:sp>
        <p:nvSpPr>
          <p:cNvPr id="17" name="Rounded Rectangle 16"/>
          <p:cNvSpPr/>
          <p:nvPr/>
        </p:nvSpPr>
        <p:spPr>
          <a:xfrm>
            <a:off x="6675120" y="1554480"/>
            <a:ext cx="1463040" cy="137160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8" name="TextBox 17"/>
          <p:cNvSpPr txBox="1"/>
          <p:nvPr/>
        </p:nvSpPr>
        <p:spPr>
          <a:xfrm>
            <a:off x="6766559" y="1691640"/>
            <a:ext cx="1280160" cy="182880"/>
          </a:xfrm>
          <a:prstGeom prst="rect">
            <a:avLst/>
          </a:prstGeom>
          <a:noFill/>
        </p:spPr>
        <p:txBody>
          <a:bodyPr wrap="square">
            <a:spAutoFit/>
          </a:bodyPr>
          <a:lstStyle/>
          <a:p>
            <a:pPr algn="l"/>
            <a:r>
              <a:rPr sz="1000" b="1" i="0">
                <a:solidFill>
                  <a:srgbClr val="5B72E8"/>
                </a:solidFill>
                <a:latin typeface="Inter"/>
              </a:rPr>
              <a:t>Own brand</a:t>
            </a:r>
          </a:p>
        </p:txBody>
      </p:sp>
      <p:sp>
        <p:nvSpPr>
          <p:cNvPr id="19" name="TextBox 18"/>
          <p:cNvSpPr txBox="1"/>
          <p:nvPr/>
        </p:nvSpPr>
        <p:spPr>
          <a:xfrm>
            <a:off x="6766559" y="1965960"/>
            <a:ext cx="1280160" cy="640080"/>
          </a:xfrm>
          <a:prstGeom prst="rect">
            <a:avLst/>
          </a:prstGeom>
          <a:noFill/>
        </p:spPr>
        <p:txBody>
          <a:bodyPr wrap="square">
            <a:spAutoFit/>
          </a:bodyPr>
          <a:lstStyle/>
          <a:p>
            <a:pPr algn="l"/>
            <a:r>
              <a:rPr sz="900" b="0" i="0">
                <a:solidFill>
                  <a:srgbClr val="555555"/>
                </a:solidFill>
                <a:latin typeface="Source Serif 4 14pt"/>
              </a:rPr>
              <a:t>Custom compounded</a:t>
            </a:r>
          </a:p>
          <a:p>
            <a:pPr algn="l"/>
            <a:r>
              <a:rPr sz="900" b="0" i="0">
                <a:solidFill>
                  <a:srgbClr val="555555"/>
                </a:solidFill>
                <a:latin typeface="Source Serif 4 14pt"/>
              </a:rPr>
              <a:t>supplements (later)</a:t>
            </a:r>
          </a:p>
        </p:txBody>
      </p:sp>
      <p:sp>
        <p:nvSpPr>
          <p:cNvPr id="20" name="TextBox 19"/>
          <p:cNvSpPr txBox="1"/>
          <p:nvPr/>
        </p:nvSpPr>
        <p:spPr>
          <a:xfrm>
            <a:off x="548640" y="3200400"/>
            <a:ext cx="7315200" cy="914400"/>
          </a:xfrm>
          <a:prstGeom prst="rect">
            <a:avLst/>
          </a:prstGeom>
          <a:noFill/>
        </p:spPr>
        <p:txBody>
          <a:bodyPr wrap="square">
            <a:spAutoFit/>
          </a:bodyPr>
          <a:lstStyle/>
          <a:p>
            <a:pPr algn="l"/>
            <a:r>
              <a:rPr sz="1100" b="0" i="0">
                <a:solidFill>
                  <a:srgbClr val="555555"/>
                </a:solidFill>
                <a:latin typeface="Source Serif 4 14pt"/>
              </a:rPr>
              <a:t>The B2B model is compelling — we could reskin the platform for an existing supplement brand within weeks. They get personalisation overnight, we get revenue and brand visibility. Non-exclusive, fee-based, “Powered by Bioweave.”</a:t>
            </a:r>
          </a:p>
          <a:p>
            <a:pPr algn="l"/>
            <a:r>
              <a:rPr sz="1100" b="0" i="0">
                <a:solidFill>
                  <a:srgbClr val="555555"/>
                </a:solidFill>
                <a:latin typeface="Source Serif 4 14pt"/>
              </a:rPr>
              <a:t/>
            </a:r>
          </a:p>
          <a:p>
            <a:pPr algn="l"/>
            <a:r>
              <a:rPr sz="1100" b="0" i="0">
                <a:solidFill>
                  <a:srgbClr val="555555"/>
                </a:solidFill>
                <a:latin typeface="Source Serif 4 14pt"/>
              </a:rPr>
              <a:t>We also have a launch concept around testing existing supplement stacks against individual biology — a social campaign with significant viral potential. Primary market focus is the US.</a:t>
            </a:r>
          </a:p>
        </p:txBody>
      </p:sp>
      <p:sp>
        <p:nvSpPr>
          <p:cNvPr id="21" name="TextBox 20"/>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22" name="TextBox 21"/>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10</a:t>
            </a:r>
          </a:p>
        </p:txBody>
      </p:sp>
      <p:sp>
        <p:nvSpPr>
          <p:cNvPr id="23" name="TextBox 22"/>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WHERE WE ARE</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400" b="1" i="0">
                <a:solidFill>
                  <a:srgbClr val="232328"/>
                </a:solidFill>
                <a:latin typeface="Inter"/>
              </a:rPr>
              <a:t>Ready to move</a:t>
            </a:r>
          </a:p>
        </p:txBody>
      </p:sp>
      <p:sp>
        <p:nvSpPr>
          <p:cNvPr id="5" name="TextBox 4"/>
          <p:cNvSpPr txBox="1"/>
          <p:nvPr/>
        </p:nvSpPr>
        <p:spPr>
          <a:xfrm>
            <a:off x="548640" y="1463040"/>
            <a:ext cx="7315200" cy="2286000"/>
          </a:xfrm>
          <a:prstGeom prst="rect">
            <a:avLst/>
          </a:prstGeom>
          <a:noFill/>
        </p:spPr>
        <p:txBody>
          <a:bodyPr wrap="square">
            <a:spAutoFit/>
          </a:bodyPr>
          <a:lstStyle/>
          <a:p>
            <a:pPr>
              <a:spcAft>
                <a:spcPts val="800"/>
              </a:spcAft>
            </a:pPr>
            <a:r>
              <a:rPr sz="1200" b="1">
                <a:solidFill>
                  <a:srgbClr val="5B72E8"/>
                </a:solidFill>
                <a:latin typeface="Inter"/>
              </a:rPr>
              <a:t>•  </a:t>
            </a:r>
            <a:r>
              <a:rPr sz="1200">
                <a:solidFill>
                  <a:srgbClr val="555555"/>
                </a:solidFill>
                <a:latin typeface="Source Serif 4 14pt"/>
              </a:rPr>
              <a:t>Working beta platform on professional cloud infrastructure</a:t>
            </a:r>
          </a:p>
          <a:p>
            <a:pPr>
              <a:spcAft>
                <a:spcPts val="800"/>
              </a:spcAft>
            </a:pPr>
            <a:r>
              <a:rPr sz="1200" b="1">
                <a:solidFill>
                  <a:srgbClr val="5B72E8"/>
                </a:solidFill>
                <a:latin typeface="Inter"/>
              </a:rPr>
              <a:t>•  </a:t>
            </a:r>
            <a:r>
              <a:rPr sz="1200">
                <a:solidFill>
                  <a:srgbClr val="555555"/>
                </a:solidFill>
                <a:latin typeface="Source Serif 4 14pt"/>
              </a:rPr>
              <a:t>Sophisticated health intelligence engine with multiple safety layers</a:t>
            </a:r>
          </a:p>
          <a:p>
            <a:pPr>
              <a:spcAft>
                <a:spcPts val="800"/>
              </a:spcAft>
            </a:pPr>
            <a:r>
              <a:rPr sz="1200" b="1">
                <a:solidFill>
                  <a:srgbClr val="5B72E8"/>
                </a:solidFill>
                <a:latin typeface="Inter"/>
              </a:rPr>
              <a:t>•  </a:t>
            </a:r>
            <a:r>
              <a:rPr sz="1200">
                <a:solidFill>
                  <a:srgbClr val="555555"/>
                </a:solidFill>
                <a:latin typeface="Source Serif 4 14pt"/>
              </a:rPr>
              <a:t>Architecture that we’re confident beats raw large language models</a:t>
            </a:r>
          </a:p>
          <a:p>
            <a:pPr>
              <a:spcAft>
                <a:spcPts val="800"/>
              </a:spcAft>
            </a:pPr>
            <a:r>
              <a:rPr sz="1200" b="1">
                <a:solidFill>
                  <a:srgbClr val="5B72E8"/>
                </a:solidFill>
                <a:latin typeface="Inter"/>
              </a:rPr>
              <a:t>•  </a:t>
            </a:r>
            <a:r>
              <a:rPr sz="1200">
                <a:solidFill>
                  <a:srgbClr val="555555"/>
                </a:solidFill>
                <a:latin typeface="Source Serif 4 14pt"/>
              </a:rPr>
              <a:t>Multiple revenue streams identified and modelled</a:t>
            </a:r>
          </a:p>
          <a:p>
            <a:pPr>
              <a:spcAft>
                <a:spcPts val="800"/>
              </a:spcAft>
            </a:pPr>
            <a:r>
              <a:rPr sz="1200" b="1">
                <a:solidFill>
                  <a:srgbClr val="5B72E8"/>
                </a:solidFill>
                <a:latin typeface="Inter"/>
              </a:rPr>
              <a:t>•  </a:t>
            </a:r>
            <a:r>
              <a:rPr sz="1200">
                <a:solidFill>
                  <a:srgbClr val="555555"/>
                </a:solidFill>
                <a:latin typeface="Source Serif 4 14pt"/>
              </a:rPr>
              <a:t>Small, experienced team with advisory board forming</a:t>
            </a:r>
          </a:p>
          <a:p>
            <a:pPr>
              <a:spcAft>
                <a:spcPts val="800"/>
              </a:spcAft>
            </a:pPr>
            <a:r>
              <a:rPr sz="1200" b="1">
                <a:solidFill>
                  <a:srgbClr val="5B72E8"/>
                </a:solidFill>
                <a:latin typeface="Inter"/>
              </a:rPr>
              <a:t>•  </a:t>
            </a:r>
            <a:r>
              <a:rPr sz="1200">
                <a:solidFill>
                  <a:srgbClr val="555555"/>
                </a:solidFill>
                <a:latin typeface="Source Serif 4 14pt"/>
              </a:rPr>
              <a:t>We’ve been holding off pushing the accelerator until we were confident in the engine. Now we are.</a:t>
            </a:r>
          </a:p>
        </p:txBody>
      </p:sp>
      <p:sp>
        <p:nvSpPr>
          <p:cNvPr id="6" name="TextBox 5"/>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7" name="TextBox 6"/>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11</a:t>
            </a:r>
          </a:p>
        </p:txBody>
      </p:sp>
      <p:sp>
        <p:nvSpPr>
          <p:cNvPr id="8" name="TextBox 7"/>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AFAFC"/>
          </a:solidFill>
          <a:ln>
            <a:noFill/>
          </a:ln>
        </p:spPr>
        <p:txBody>
          <a:bodyPr rtlCol="0" anchor="ctr"/>
          <a:lstStyle/>
          <a:p>
            <a:pPr algn="ctr"/>
          </a:p>
        </p:txBody>
      </p:sp>
      <p:sp>
        <p:nvSpPr>
          <p:cNvPr id="3" name="TextBox 2"/>
          <p:cNvSpPr txBox="1"/>
          <p:nvPr/>
        </p:nvSpPr>
        <p:spPr>
          <a:xfrm>
            <a:off x="548640" y="457200"/>
            <a:ext cx="2743200" cy="182880"/>
          </a:xfrm>
          <a:prstGeom prst="rect">
            <a:avLst/>
          </a:prstGeom>
          <a:noFill/>
        </p:spPr>
        <p:txBody>
          <a:bodyPr wrap="square">
            <a:spAutoFit/>
          </a:bodyPr>
          <a:lstStyle/>
          <a:p>
            <a:pPr algn="l"/>
            <a:r>
              <a:rPr sz="900" b="0" i="0">
                <a:solidFill>
                  <a:srgbClr val="5B72E8"/>
                </a:solidFill>
                <a:latin typeface="JetBrains Mono"/>
              </a:rPr>
              <a:t>THE CONVERSATION</a:t>
            </a:r>
          </a:p>
        </p:txBody>
      </p:sp>
      <p:sp>
        <p:nvSpPr>
          <p:cNvPr id="4" name="TextBox 3"/>
          <p:cNvSpPr txBox="1"/>
          <p:nvPr/>
        </p:nvSpPr>
        <p:spPr>
          <a:xfrm>
            <a:off x="548640" y="777240"/>
            <a:ext cx="7680960" cy="457200"/>
          </a:xfrm>
          <a:prstGeom prst="rect">
            <a:avLst/>
          </a:prstGeom>
          <a:noFill/>
        </p:spPr>
        <p:txBody>
          <a:bodyPr wrap="square">
            <a:spAutoFit/>
          </a:bodyPr>
          <a:lstStyle/>
          <a:p>
            <a:pPr algn="l"/>
            <a:r>
              <a:rPr sz="2400" b="1" i="0">
                <a:solidFill>
                  <a:srgbClr val="232328"/>
                </a:solidFill>
                <a:latin typeface="Inter"/>
              </a:rPr>
              <a:t>What I’m looking for</a:t>
            </a:r>
          </a:p>
        </p:txBody>
      </p:sp>
      <p:sp>
        <p:nvSpPr>
          <p:cNvPr id="5" name="TextBox 4"/>
          <p:cNvSpPr txBox="1"/>
          <p:nvPr/>
        </p:nvSpPr>
        <p:spPr>
          <a:xfrm>
            <a:off x="548640" y="1463040"/>
            <a:ext cx="7315200" cy="365760"/>
          </a:xfrm>
          <a:prstGeom prst="rect">
            <a:avLst/>
          </a:prstGeom>
          <a:noFill/>
        </p:spPr>
        <p:txBody>
          <a:bodyPr wrap="square">
            <a:spAutoFit/>
          </a:bodyPr>
          <a:lstStyle/>
          <a:p>
            <a:pPr algn="l"/>
            <a:r>
              <a:rPr sz="1300" b="0" i="1">
                <a:solidFill>
                  <a:srgbClr val="555555"/>
                </a:solidFill>
                <a:latin typeface="Source Serif 4 14pt"/>
              </a:rPr>
              <a:t>I don’t need capital — I’m looking for the right people and the right smarts around the table.</a:t>
            </a:r>
          </a:p>
        </p:txBody>
      </p:sp>
      <p:sp>
        <p:nvSpPr>
          <p:cNvPr id="6" name="Rounded Rectangle 5"/>
          <p:cNvSpPr/>
          <p:nvPr/>
        </p:nvSpPr>
        <p:spPr>
          <a:xfrm>
            <a:off x="548640" y="2194560"/>
            <a:ext cx="3474720" cy="777240"/>
          </a:xfrm>
          <a:prstGeom prst="roundRect">
            <a:avLst>
              <a:gd name="adj" fmla="val 6000"/>
            </a:avLst>
          </a:prstGeom>
          <a:solidFill>
            <a:srgbClr val="F5F7FB"/>
          </a:solidFill>
          <a:ln w="9525">
            <a:solidFill>
              <a:srgbClr val="E6E9F2"/>
            </a:solidFill>
          </a:ln>
        </p:spPr>
        <p:txBody>
          <a:bodyPr rtlCol="0" anchor="ctr"/>
          <a:lstStyle/>
          <a:p>
            <a:pPr algn="ctr"/>
          </a:p>
        </p:txBody>
      </p:sp>
      <p:sp>
        <p:nvSpPr>
          <p:cNvPr id="7" name="TextBox 6"/>
          <p:cNvSpPr txBox="1"/>
          <p:nvPr/>
        </p:nvSpPr>
        <p:spPr>
          <a:xfrm>
            <a:off x="731520" y="2304288"/>
            <a:ext cx="3017520" cy="182880"/>
          </a:xfrm>
          <a:prstGeom prst="rect">
            <a:avLst/>
          </a:prstGeom>
          <a:noFill/>
        </p:spPr>
        <p:txBody>
          <a:bodyPr wrap="square">
            <a:spAutoFit/>
          </a:bodyPr>
          <a:lstStyle/>
          <a:p>
            <a:pPr algn="l"/>
            <a:r>
              <a:rPr sz="1300" b="1" i="0">
                <a:solidFill>
                  <a:srgbClr val="232328"/>
                </a:solidFill>
                <a:latin typeface="Inter"/>
              </a:rPr>
              <a:t>Industry perspective</a:t>
            </a:r>
          </a:p>
        </p:txBody>
      </p:sp>
      <p:sp>
        <p:nvSpPr>
          <p:cNvPr id="8" name="TextBox 7"/>
          <p:cNvSpPr txBox="1"/>
          <p:nvPr/>
        </p:nvSpPr>
        <p:spPr>
          <a:xfrm>
            <a:off x="731520" y="2542032"/>
            <a:ext cx="3017520" cy="320040"/>
          </a:xfrm>
          <a:prstGeom prst="rect">
            <a:avLst/>
          </a:prstGeom>
          <a:noFill/>
        </p:spPr>
        <p:txBody>
          <a:bodyPr wrap="square">
            <a:spAutoFit/>
          </a:bodyPr>
          <a:lstStyle/>
          <a:p>
            <a:pPr algn="l"/>
            <a:r>
              <a:rPr sz="1000" b="0" i="0">
                <a:solidFill>
                  <a:srgbClr val="555555"/>
                </a:solidFill>
                <a:latin typeface="Source Serif 4 14pt"/>
              </a:rPr>
              <a:t>A sounding board from someone</a:t>
            </a:r>
          </a:p>
          <a:p>
            <a:pPr algn="l"/>
            <a:r>
              <a:rPr sz="1000" b="0" i="0">
                <a:solidFill>
                  <a:srgbClr val="555555"/>
                </a:solidFill>
                <a:latin typeface="Source Serif 4 14pt"/>
              </a:rPr>
              <a:t>who’s built in this space</a:t>
            </a:r>
          </a:p>
        </p:txBody>
      </p:sp>
      <p:sp>
        <p:nvSpPr>
          <p:cNvPr id="9" name="Rounded Rectangle 8"/>
          <p:cNvSpPr/>
          <p:nvPr/>
        </p:nvSpPr>
        <p:spPr>
          <a:xfrm>
            <a:off x="4297680" y="2194560"/>
            <a:ext cx="3474720" cy="77724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0" name="TextBox 9"/>
          <p:cNvSpPr txBox="1"/>
          <p:nvPr/>
        </p:nvSpPr>
        <p:spPr>
          <a:xfrm>
            <a:off x="4480560" y="2304288"/>
            <a:ext cx="3017520" cy="182880"/>
          </a:xfrm>
          <a:prstGeom prst="rect">
            <a:avLst/>
          </a:prstGeom>
          <a:noFill/>
        </p:spPr>
        <p:txBody>
          <a:bodyPr wrap="square">
            <a:spAutoFit/>
          </a:bodyPr>
          <a:lstStyle/>
          <a:p>
            <a:pPr algn="l"/>
            <a:r>
              <a:rPr sz="1300" b="1" i="0">
                <a:solidFill>
                  <a:srgbClr val="232328"/>
                </a:solidFill>
                <a:latin typeface="Inter"/>
              </a:rPr>
              <a:t>Regulatory guidance</a:t>
            </a:r>
          </a:p>
        </p:txBody>
      </p:sp>
      <p:sp>
        <p:nvSpPr>
          <p:cNvPr id="11" name="TextBox 10"/>
          <p:cNvSpPr txBox="1"/>
          <p:nvPr/>
        </p:nvSpPr>
        <p:spPr>
          <a:xfrm>
            <a:off x="4480560" y="2542032"/>
            <a:ext cx="3017520" cy="320040"/>
          </a:xfrm>
          <a:prstGeom prst="rect">
            <a:avLst/>
          </a:prstGeom>
          <a:noFill/>
        </p:spPr>
        <p:txBody>
          <a:bodyPr wrap="square">
            <a:spAutoFit/>
          </a:bodyPr>
          <a:lstStyle/>
          <a:p>
            <a:pPr algn="l"/>
            <a:r>
              <a:rPr sz="1000" b="0" i="0">
                <a:solidFill>
                  <a:srgbClr val="555555"/>
                </a:solidFill>
                <a:latin typeface="Source Serif 4 14pt"/>
              </a:rPr>
              <a:t>TGA pathway for personalised</a:t>
            </a:r>
          </a:p>
          <a:p>
            <a:pPr algn="l"/>
            <a:r>
              <a:rPr sz="1000" b="0" i="0">
                <a:solidFill>
                  <a:srgbClr val="555555"/>
                </a:solidFill>
                <a:latin typeface="Source Serif 4 14pt"/>
              </a:rPr>
              <a:t>supplementation at scale</a:t>
            </a:r>
          </a:p>
        </p:txBody>
      </p:sp>
      <p:sp>
        <p:nvSpPr>
          <p:cNvPr id="12" name="Rounded Rectangle 11"/>
          <p:cNvSpPr/>
          <p:nvPr/>
        </p:nvSpPr>
        <p:spPr>
          <a:xfrm>
            <a:off x="548640" y="3200400"/>
            <a:ext cx="3474720" cy="77724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3" name="TextBox 12"/>
          <p:cNvSpPr txBox="1"/>
          <p:nvPr/>
        </p:nvSpPr>
        <p:spPr>
          <a:xfrm>
            <a:off x="731520" y="3310128"/>
            <a:ext cx="3017520" cy="182880"/>
          </a:xfrm>
          <a:prstGeom prst="rect">
            <a:avLst/>
          </a:prstGeom>
          <a:noFill/>
        </p:spPr>
        <p:txBody>
          <a:bodyPr wrap="square">
            <a:spAutoFit/>
          </a:bodyPr>
          <a:lstStyle/>
          <a:p>
            <a:pPr algn="l"/>
            <a:r>
              <a:rPr sz="1300" b="1" i="0">
                <a:solidFill>
                  <a:srgbClr val="232328"/>
                </a:solidFill>
                <a:latin typeface="Inter"/>
              </a:rPr>
              <a:t>Manufacturing network</a:t>
            </a:r>
          </a:p>
        </p:txBody>
      </p:sp>
      <p:sp>
        <p:nvSpPr>
          <p:cNvPr id="14" name="TextBox 13"/>
          <p:cNvSpPr txBox="1"/>
          <p:nvPr/>
        </p:nvSpPr>
        <p:spPr>
          <a:xfrm>
            <a:off x="731520" y="3547872"/>
            <a:ext cx="3017520" cy="320040"/>
          </a:xfrm>
          <a:prstGeom prst="rect">
            <a:avLst/>
          </a:prstGeom>
          <a:noFill/>
        </p:spPr>
        <p:txBody>
          <a:bodyPr wrap="square">
            <a:spAutoFit/>
          </a:bodyPr>
          <a:lstStyle/>
          <a:p>
            <a:pPr algn="l"/>
            <a:r>
              <a:rPr sz="1000" b="0" i="0">
                <a:solidFill>
                  <a:srgbClr val="555555"/>
                </a:solidFill>
                <a:latin typeface="Source Serif 4 14pt"/>
              </a:rPr>
              <a:t>Compounding pharmacy partnerships</a:t>
            </a:r>
          </a:p>
          <a:p>
            <a:pPr algn="l"/>
            <a:r>
              <a:rPr sz="1000" b="0" i="0">
                <a:solidFill>
                  <a:srgbClr val="555555"/>
                </a:solidFill>
                <a:latin typeface="Source Serif 4 14pt"/>
              </a:rPr>
              <a:t>for custom formulations</a:t>
            </a:r>
          </a:p>
        </p:txBody>
      </p:sp>
      <p:sp>
        <p:nvSpPr>
          <p:cNvPr id="15" name="Rounded Rectangle 14"/>
          <p:cNvSpPr/>
          <p:nvPr/>
        </p:nvSpPr>
        <p:spPr>
          <a:xfrm>
            <a:off x="4297680" y="3200400"/>
            <a:ext cx="3474720" cy="777240"/>
          </a:xfrm>
          <a:prstGeom prst="roundRect">
            <a:avLst>
              <a:gd name="adj" fmla="val 6000"/>
            </a:avLst>
          </a:prstGeom>
          <a:solidFill>
            <a:srgbClr val="F5F7FB"/>
          </a:solidFill>
          <a:ln w="9525">
            <a:solidFill>
              <a:srgbClr val="E6E9F2"/>
            </a:solidFill>
          </a:ln>
        </p:spPr>
        <p:txBody>
          <a:bodyPr rtlCol="0" anchor="ctr"/>
          <a:lstStyle/>
          <a:p>
            <a:pPr algn="ctr"/>
          </a:p>
        </p:txBody>
      </p:sp>
      <p:sp>
        <p:nvSpPr>
          <p:cNvPr id="16" name="TextBox 15"/>
          <p:cNvSpPr txBox="1"/>
          <p:nvPr/>
        </p:nvSpPr>
        <p:spPr>
          <a:xfrm>
            <a:off x="4480560" y="3310128"/>
            <a:ext cx="3017520" cy="182880"/>
          </a:xfrm>
          <a:prstGeom prst="rect">
            <a:avLst/>
          </a:prstGeom>
          <a:noFill/>
        </p:spPr>
        <p:txBody>
          <a:bodyPr wrap="square">
            <a:spAutoFit/>
          </a:bodyPr>
          <a:lstStyle/>
          <a:p>
            <a:pPr algn="l"/>
            <a:r>
              <a:rPr sz="1300" b="1" i="0">
                <a:solidFill>
                  <a:srgbClr val="232328"/>
                </a:solidFill>
                <a:latin typeface="Inter"/>
              </a:rPr>
              <a:t>Market introductions</a:t>
            </a:r>
          </a:p>
        </p:txBody>
      </p:sp>
      <p:sp>
        <p:nvSpPr>
          <p:cNvPr id="17" name="TextBox 16"/>
          <p:cNvSpPr txBox="1"/>
          <p:nvPr/>
        </p:nvSpPr>
        <p:spPr>
          <a:xfrm>
            <a:off x="4480560" y="3547872"/>
            <a:ext cx="3017520" cy="320040"/>
          </a:xfrm>
          <a:prstGeom prst="rect">
            <a:avLst/>
          </a:prstGeom>
          <a:noFill/>
        </p:spPr>
        <p:txBody>
          <a:bodyPr wrap="square">
            <a:spAutoFit/>
          </a:bodyPr>
          <a:lstStyle/>
          <a:p>
            <a:pPr algn="l"/>
            <a:r>
              <a:rPr sz="1000" b="0" i="0">
                <a:solidFill>
                  <a:srgbClr val="555555"/>
                </a:solidFill>
                <a:latin typeface="Source Serif 4 14pt"/>
              </a:rPr>
              <a:t>Connections to practitioners,</a:t>
            </a:r>
          </a:p>
          <a:p>
            <a:pPr algn="l"/>
            <a:r>
              <a:rPr sz="1000" b="0" i="0">
                <a:solidFill>
                  <a:srgbClr val="555555"/>
                </a:solidFill>
                <a:latin typeface="Source Serif 4 14pt"/>
              </a:rPr>
              <a:t>brands, and distribution</a:t>
            </a:r>
          </a:p>
        </p:txBody>
      </p:sp>
      <p:sp>
        <p:nvSpPr>
          <p:cNvPr id="18" name="TextBox 17"/>
          <p:cNvSpPr txBox="1"/>
          <p:nvPr/>
        </p:nvSpPr>
        <p:spPr>
          <a:xfrm>
            <a:off x="548640" y="4251960"/>
            <a:ext cx="7315200" cy="274320"/>
          </a:xfrm>
          <a:prstGeom prst="rect">
            <a:avLst/>
          </a:prstGeom>
          <a:noFill/>
        </p:spPr>
        <p:txBody>
          <a:bodyPr wrap="square">
            <a:spAutoFit/>
          </a:bodyPr>
          <a:lstStyle/>
          <a:p>
            <a:pPr algn="ctr"/>
            <a:r>
              <a:rPr sz="1200" b="1" i="1">
                <a:solidFill>
                  <a:srgbClr val="5B72E8"/>
                </a:solidFill>
                <a:latin typeface="Inter"/>
              </a:rPr>
              <a:t>You built the last generation of this industry. I’m building the next one.</a:t>
            </a:r>
          </a:p>
        </p:txBody>
      </p:sp>
      <p:sp>
        <p:nvSpPr>
          <p:cNvPr id="19" name="TextBox 18"/>
          <p:cNvSpPr txBox="1"/>
          <p:nvPr/>
        </p:nvSpPr>
        <p:spPr>
          <a:xfrm>
            <a:off x="548640" y="4754880"/>
            <a:ext cx="1371600" cy="182880"/>
          </a:xfrm>
          <a:prstGeom prst="rect">
            <a:avLst/>
          </a:prstGeom>
          <a:noFill/>
        </p:spPr>
        <p:txBody>
          <a:bodyPr wrap="square">
            <a:spAutoFit/>
          </a:bodyPr>
          <a:lstStyle/>
          <a:p>
            <a:pPr algn="l"/>
            <a:r>
              <a:rPr sz="700" b="0" i="0">
                <a:solidFill>
                  <a:srgbClr val="666666"/>
                </a:solidFill>
                <a:latin typeface="JetBrains Mono"/>
              </a:rPr>
              <a:t>bioweave</a:t>
            </a:r>
          </a:p>
        </p:txBody>
      </p:sp>
      <p:sp>
        <p:nvSpPr>
          <p:cNvPr id="20" name="TextBox 19"/>
          <p:cNvSpPr txBox="1"/>
          <p:nvPr/>
        </p:nvSpPr>
        <p:spPr>
          <a:xfrm>
            <a:off x="8046720" y="4754880"/>
            <a:ext cx="731520" cy="182880"/>
          </a:xfrm>
          <a:prstGeom prst="rect">
            <a:avLst/>
          </a:prstGeom>
          <a:noFill/>
        </p:spPr>
        <p:txBody>
          <a:bodyPr wrap="square">
            <a:spAutoFit/>
          </a:bodyPr>
          <a:lstStyle/>
          <a:p>
            <a:pPr algn="r"/>
            <a:r>
              <a:rPr sz="700" b="0" i="0">
                <a:solidFill>
                  <a:srgbClr val="666666"/>
                </a:solidFill>
                <a:latin typeface="JetBrains Mono"/>
              </a:rPr>
              <a:t>12</a:t>
            </a:r>
          </a:p>
        </p:txBody>
      </p:sp>
      <p:sp>
        <p:nvSpPr>
          <p:cNvPr id="21" name="TextBox 20"/>
          <p:cNvSpPr txBox="1"/>
          <p:nvPr/>
        </p:nvSpPr>
        <p:spPr>
          <a:xfrm>
            <a:off x="3200400" y="4754880"/>
            <a:ext cx="2743200" cy="182880"/>
          </a:xfrm>
          <a:prstGeom prst="rect">
            <a:avLst/>
          </a:prstGeom>
          <a:noFill/>
        </p:spPr>
        <p:txBody>
          <a:bodyPr wrap="square">
            <a:spAutoFit/>
          </a:bodyPr>
          <a:lstStyle/>
          <a:p>
            <a:pPr algn="ctr"/>
            <a:r>
              <a:rPr sz="700" b="0" i="0">
                <a:solidFill>
                  <a:srgbClr val="999999"/>
                </a:solidFill>
                <a:latin typeface="JetBrains Mono"/>
              </a:rPr>
              <a:t>CONFIDENTIAL</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C1835"/>
          </a:solidFill>
          <a:ln>
            <a:noFill/>
          </a:ln>
        </p:spPr>
        <p:txBody>
          <a:bodyPr rtlCol="0" anchor="ctr"/>
          <a:lstStyle/>
          <a:p>
            <a:pPr algn="ctr"/>
          </a:p>
        </p:txBody>
      </p:sp>
      <p:sp>
        <p:nvSpPr>
          <p:cNvPr id="3" name="TextBox 2"/>
          <p:cNvSpPr txBox="1"/>
          <p:nvPr/>
        </p:nvSpPr>
        <p:spPr>
          <a:xfrm>
            <a:off x="548640" y="1371600"/>
            <a:ext cx="7315200" cy="731520"/>
          </a:xfrm>
          <a:prstGeom prst="rect">
            <a:avLst/>
          </a:prstGeom>
          <a:noFill/>
        </p:spPr>
        <p:txBody>
          <a:bodyPr wrap="square">
            <a:spAutoFit/>
          </a:bodyPr>
          <a:lstStyle/>
          <a:p>
            <a:pPr algn="ctr"/>
            <a:r>
              <a:rPr sz="3200" b="1" i="0">
                <a:solidFill>
                  <a:srgbClr val="FAFAFC"/>
                </a:solidFill>
                <a:latin typeface="Inter"/>
              </a:rPr>
              <a:t>Let me show you</a:t>
            </a:r>
          </a:p>
          <a:p>
            <a:pPr algn="ctr"/>
            <a:r>
              <a:rPr sz="3200" b="1" i="0">
                <a:solidFill>
                  <a:srgbClr val="FAFAFC"/>
                </a:solidFill>
                <a:latin typeface="Inter"/>
              </a:rPr>
              <a:t>the platform.</a:t>
            </a:r>
          </a:p>
        </p:txBody>
      </p:sp>
      <p:sp>
        <p:nvSpPr>
          <p:cNvPr id="4" name="TextBox 3"/>
          <p:cNvSpPr txBox="1"/>
          <p:nvPr/>
        </p:nvSpPr>
        <p:spPr>
          <a:xfrm>
            <a:off x="548640" y="2926080"/>
            <a:ext cx="7315200" cy="365760"/>
          </a:xfrm>
          <a:prstGeom prst="rect">
            <a:avLst/>
          </a:prstGeom>
          <a:noFill/>
        </p:spPr>
        <p:txBody>
          <a:bodyPr wrap="square">
            <a:spAutoFit/>
          </a:bodyPr>
          <a:lstStyle/>
          <a:p>
            <a:pPr algn="ctr"/>
            <a:r>
              <a:rPr sz="1400" b="0" i="1">
                <a:solidFill>
                  <a:srgbClr val="B4B4C3"/>
                </a:solidFill>
                <a:latin typeface="Source Serif 4 14pt"/>
              </a:rPr>
              <a:t>Live demo with real data — no mockups.</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1C1835"/>
          </a:solidFill>
          <a:ln>
            <a:noFill/>
          </a:ln>
        </p:spPr>
        <p:txBody>
          <a:bodyPr rtlCol="0" anchor="ctr"/>
          <a:lstStyle/>
          <a:p>
            <a:pPr algn="ctr"/>
          </a:p>
        </p:txBody>
      </p:sp>
      <p:pic>
        <p:nvPicPr>
          <p:cNvPr id="3" name="Picture 2" descr="v12_logo_slide0_3.png"/>
          <p:cNvPicPr>
            <a:picLocks noChangeAspect="1"/>
          </p:cNvPicPr>
          <p:nvPr/>
        </p:nvPicPr>
        <p:blipFill>
          <a:blip r:embed="rId2"/>
          <a:stretch>
            <a:fillRect/>
          </a:stretch>
        </p:blipFill>
        <p:spPr>
          <a:xfrm>
            <a:off x="548640" y="502920"/>
            <a:ext cx="347472" cy="347472"/>
          </a:xfrm>
          <a:prstGeom prst="rect">
            <a:avLst/>
          </a:prstGeom>
        </p:spPr>
      </p:pic>
      <p:sp>
        <p:nvSpPr>
          <p:cNvPr id="4" name="TextBox 3"/>
          <p:cNvSpPr txBox="1"/>
          <p:nvPr/>
        </p:nvSpPr>
        <p:spPr>
          <a:xfrm>
            <a:off x="987552" y="548640"/>
            <a:ext cx="1828800" cy="274320"/>
          </a:xfrm>
          <a:prstGeom prst="rect">
            <a:avLst/>
          </a:prstGeom>
          <a:noFill/>
        </p:spPr>
        <p:txBody>
          <a:bodyPr wrap="square">
            <a:spAutoFit/>
          </a:bodyPr>
          <a:lstStyle/>
          <a:p>
            <a:pPr algn="l"/>
            <a:r>
              <a:rPr sz="1000" b="1" i="0">
                <a:solidFill>
                  <a:srgbClr val="FAFAFC"/>
                </a:solidFill>
                <a:latin typeface="Inter"/>
              </a:rPr>
              <a:t>B I O W E A V E</a:t>
            </a:r>
          </a:p>
        </p:txBody>
      </p:sp>
      <p:sp>
        <p:nvSpPr>
          <p:cNvPr id="5" name="TextBox 4"/>
          <p:cNvSpPr txBox="1"/>
          <p:nvPr/>
        </p:nvSpPr>
        <p:spPr>
          <a:xfrm>
            <a:off x="548640" y="1828800"/>
            <a:ext cx="6858000" cy="731520"/>
          </a:xfrm>
          <a:prstGeom prst="rect">
            <a:avLst/>
          </a:prstGeom>
          <a:noFill/>
        </p:spPr>
        <p:txBody>
          <a:bodyPr wrap="square">
            <a:spAutoFit/>
          </a:bodyPr>
          <a:lstStyle/>
          <a:p>
            <a:pPr algn="l"/>
            <a:r>
              <a:rPr sz="2800" b="1" i="0">
                <a:solidFill>
                  <a:srgbClr val="FAFAFC"/>
                </a:solidFill>
                <a:latin typeface="Inter"/>
              </a:rPr>
              <a:t>Your Biology.</a:t>
            </a:r>
          </a:p>
          <a:p>
            <a:pPr algn="l"/>
            <a:r>
              <a:rPr sz="2800" b="1" i="0">
                <a:solidFill>
                  <a:srgbClr val="FAFAFC"/>
                </a:solidFill>
                <a:latin typeface="Inter"/>
              </a:rPr>
              <a:t>Your Stack.</a:t>
            </a:r>
          </a:p>
          <a:p>
            <a:pPr algn="l"/>
            <a:r>
              <a:rPr sz="2800" b="1" i="0">
                <a:solidFill>
                  <a:srgbClr val="FAFAFC"/>
                </a:solidFill>
                <a:latin typeface="Inter"/>
              </a:rPr>
              <a:t>Your Intelligence.</a:t>
            </a:r>
          </a:p>
        </p:txBody>
      </p:sp>
      <p:sp>
        <p:nvSpPr>
          <p:cNvPr id="6" name="TextBox 5"/>
          <p:cNvSpPr txBox="1"/>
          <p:nvPr/>
        </p:nvSpPr>
        <p:spPr>
          <a:xfrm>
            <a:off x="548640" y="3291840"/>
            <a:ext cx="4572000" cy="274320"/>
          </a:xfrm>
          <a:prstGeom prst="rect">
            <a:avLst/>
          </a:prstGeom>
          <a:noFill/>
        </p:spPr>
        <p:txBody>
          <a:bodyPr wrap="square">
            <a:spAutoFit/>
          </a:bodyPr>
          <a:lstStyle/>
          <a:p>
            <a:pPr algn="l"/>
            <a:r>
              <a:rPr sz="1100" b="0" i="0">
                <a:solidFill>
                  <a:srgbClr val="B4B4C3"/>
                </a:solidFill>
                <a:latin typeface="JetBrains Mono"/>
              </a:rPr>
              <a:t>david@trewern.com</a:t>
            </a:r>
          </a:p>
        </p:txBody>
      </p:sp>
      <p:sp>
        <p:nvSpPr>
          <p:cNvPr id="7" name="TextBox 6"/>
          <p:cNvSpPr txBox="1"/>
          <p:nvPr/>
        </p:nvSpPr>
        <p:spPr>
          <a:xfrm>
            <a:off x="548640" y="3657600"/>
            <a:ext cx="4572000" cy="274320"/>
          </a:xfrm>
          <a:prstGeom prst="rect">
            <a:avLst/>
          </a:prstGeom>
          <a:noFill/>
        </p:spPr>
        <p:txBody>
          <a:bodyPr wrap="square">
            <a:spAutoFit/>
          </a:bodyPr>
          <a:lstStyle/>
          <a:p>
            <a:pPr algn="l"/>
            <a:r>
              <a:rPr sz="900" b="0" i="0">
                <a:solidFill>
                  <a:srgbClr val="999999"/>
                </a:solidFill>
                <a:latin typeface="JetBrains Mono"/>
              </a:rPr>
              <a:t>Confidential — April 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281</TotalTime>
  <Words>2326</Words>
  <Application>Microsoft Macintosh PowerPoint</Application>
  <PresentationFormat>On-screen Show (16:9)</PresentationFormat>
  <Paragraphs>445</Paragraphs>
  <Slides>45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45</vt:i4>
      </vt:variant>
    </vt:vector>
  </HeadingPairs>
  <TitlesOfParts>
    <vt:vector size="51" baseType="lpstr">
      <vt:lpstr>Arial</vt:lpstr>
      <vt:lpstr>Calibri</vt:lpstr>
      <vt:lpstr>Inter</vt:lpstr>
      <vt:lpstr>JetBrains Mono</vt:lpstr>
      <vt:lpstr>Source Serif 4 14pt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David Trewern</cp:lastModifiedBy>
  <cp:revision>7</cp:revision>
  <dcterms:created xsi:type="dcterms:W3CDTF">2013-01-27T09:14:16Z</dcterms:created>
  <dcterms:modified xsi:type="dcterms:W3CDTF">2026-04-07T22:54:26Z</dcterms:modified>
  <cp:category/>
</cp:coreProperties>
</file>